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8"/>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285" r:id="rId68"/>
    <p:sldId id="286" r:id="rId69"/>
    <p:sldId id="289" r:id="rId70"/>
    <p:sldId id="290" r:id="rId71"/>
    <p:sldId id="292" r:id="rId72"/>
    <p:sldId id="293" r:id="rId73"/>
    <p:sldId id="848" r:id="rId74"/>
    <p:sldId id="849" r:id="rId75"/>
    <p:sldId id="851" r:id="rId76"/>
    <p:sldId id="331" r:id="rId77"/>
    <p:sldId id="1144" r:id="rId78"/>
    <p:sldId id="336" r:id="rId79"/>
    <p:sldId id="852" r:id="rId80"/>
    <p:sldId id="334" r:id="rId81"/>
    <p:sldId id="294" r:id="rId82"/>
    <p:sldId id="295" r:id="rId83"/>
    <p:sldId id="296" r:id="rId84"/>
    <p:sldId id="297" r:id="rId85"/>
    <p:sldId id="298" r:id="rId86"/>
    <p:sldId id="302" r:id="rId87"/>
    <p:sldId id="1278" r:id="rId88"/>
    <p:sldId id="1104" r:id="rId89"/>
    <p:sldId id="1147" r:id="rId90"/>
    <p:sldId id="1150" r:id="rId91"/>
    <p:sldId id="305" r:id="rId92"/>
    <p:sldId id="1151" r:id="rId93"/>
    <p:sldId id="306" r:id="rId94"/>
    <p:sldId id="307" r:id="rId95"/>
    <p:sldId id="308" r:id="rId96"/>
    <p:sldId id="1105" r:id="rId97"/>
    <p:sldId id="1148" r:id="rId98"/>
    <p:sldId id="1152" r:id="rId99"/>
    <p:sldId id="311" r:id="rId100"/>
    <p:sldId id="1153" r:id="rId101"/>
    <p:sldId id="312" r:id="rId102"/>
    <p:sldId id="313" r:id="rId103"/>
    <p:sldId id="314" r:id="rId104"/>
    <p:sldId id="315" r:id="rId105"/>
    <p:sldId id="316" r:id="rId106"/>
    <p:sldId id="1158" r:id="rId107"/>
    <p:sldId id="1156" r:id="rId108"/>
    <p:sldId id="1109" r:id="rId109"/>
    <p:sldId id="1157" r:id="rId110"/>
    <p:sldId id="1110" r:id="rId111"/>
    <p:sldId id="319" r:id="rId112"/>
    <p:sldId id="847" r:id="rId113"/>
    <p:sldId id="320" r:id="rId114"/>
    <p:sldId id="1149" r:id="rId115"/>
    <p:sldId id="1111" r:id="rId116"/>
    <p:sldId id="1154" r:id="rId117"/>
    <p:sldId id="1107" r:id="rId118"/>
    <p:sldId id="1155" r:id="rId119"/>
    <p:sldId id="1108" r:id="rId120"/>
    <p:sldId id="1106" r:id="rId121"/>
    <p:sldId id="321" r:id="rId122"/>
    <p:sldId id="322" r:id="rId123"/>
    <p:sldId id="323" r:id="rId124"/>
    <p:sldId id="324" r:id="rId125"/>
    <p:sldId id="325" r:id="rId126"/>
    <p:sldId id="326" r:id="rId127"/>
    <p:sldId id="327" r:id="rId128"/>
    <p:sldId id="328" r:id="rId129"/>
    <p:sldId id="329" r:id="rId130"/>
    <p:sldId id="330" r:id="rId131"/>
    <p:sldId id="337" r:id="rId132"/>
    <p:sldId id="338" r:id="rId133"/>
    <p:sldId id="339" r:id="rId134"/>
    <p:sldId id="1159" r:id="rId135"/>
    <p:sldId id="1163" r:id="rId136"/>
    <p:sldId id="1160" r:id="rId137"/>
    <p:sldId id="1164" r:id="rId138"/>
    <p:sldId id="1161" r:id="rId139"/>
    <p:sldId id="1165" r:id="rId140"/>
    <p:sldId id="1167" r:id="rId141"/>
    <p:sldId id="1162" r:id="rId142"/>
    <p:sldId id="1166" r:id="rId143"/>
    <p:sldId id="1140" r:id="rId144"/>
    <p:sldId id="340" r:id="rId145"/>
    <p:sldId id="341" r:id="rId146"/>
    <p:sldId id="342" r:id="rId147"/>
    <p:sldId id="343" r:id="rId148"/>
    <p:sldId id="344" r:id="rId149"/>
    <p:sldId id="345" r:id="rId150"/>
    <p:sldId id="346" r:id="rId151"/>
    <p:sldId id="347" r:id="rId152"/>
    <p:sldId id="348" r:id="rId153"/>
    <p:sldId id="349" r:id="rId154"/>
    <p:sldId id="350" r:id="rId155"/>
    <p:sldId id="351" r:id="rId156"/>
    <p:sldId id="352" r:id="rId157"/>
    <p:sldId id="1079" r:id="rId158"/>
    <p:sldId id="1080" r:id="rId159"/>
    <p:sldId id="353" r:id="rId160"/>
    <p:sldId id="354" r:id="rId161"/>
    <p:sldId id="355" r:id="rId162"/>
    <p:sldId id="356" r:id="rId163"/>
    <p:sldId id="357" r:id="rId164"/>
    <p:sldId id="358" r:id="rId165"/>
    <p:sldId id="359" r:id="rId166"/>
    <p:sldId id="360" r:id="rId167"/>
    <p:sldId id="361" r:id="rId168"/>
    <p:sldId id="1131" r:id="rId169"/>
    <p:sldId id="362" r:id="rId170"/>
    <p:sldId id="365" r:id="rId171"/>
    <p:sldId id="366" r:id="rId172"/>
    <p:sldId id="367" r:id="rId173"/>
    <p:sldId id="368" r:id="rId174"/>
    <p:sldId id="369" r:id="rId175"/>
    <p:sldId id="371" r:id="rId176"/>
    <p:sldId id="1126" r:id="rId177"/>
    <p:sldId id="372" r:id="rId178"/>
    <p:sldId id="1125" r:id="rId179"/>
    <p:sldId id="373" r:id="rId180"/>
    <p:sldId id="374" r:id="rId181"/>
    <p:sldId id="375" r:id="rId182"/>
    <p:sldId id="376" r:id="rId183"/>
    <p:sldId id="377" r:id="rId184"/>
    <p:sldId id="380" r:id="rId185"/>
    <p:sldId id="381" r:id="rId186"/>
    <p:sldId id="382" r:id="rId187"/>
    <p:sldId id="383" r:id="rId188"/>
    <p:sldId id="1081" r:id="rId189"/>
    <p:sldId id="384" r:id="rId190"/>
    <p:sldId id="385" r:id="rId191"/>
    <p:sldId id="386" r:id="rId192"/>
    <p:sldId id="387" r:id="rId193"/>
    <p:sldId id="388" r:id="rId194"/>
    <p:sldId id="389" r:id="rId195"/>
    <p:sldId id="390" r:id="rId196"/>
    <p:sldId id="391" r:id="rId197"/>
    <p:sldId id="853" r:id="rId198"/>
    <p:sldId id="1102" r:id="rId199"/>
    <p:sldId id="855" r:id="rId200"/>
    <p:sldId id="856" r:id="rId201"/>
    <p:sldId id="857" r:id="rId202"/>
    <p:sldId id="858" r:id="rId203"/>
    <p:sldId id="1251" r:id="rId204"/>
    <p:sldId id="393" r:id="rId205"/>
    <p:sldId id="394" r:id="rId206"/>
    <p:sldId id="395" r:id="rId207"/>
    <p:sldId id="397" r:id="rId208"/>
    <p:sldId id="398" r:id="rId209"/>
    <p:sldId id="402" r:id="rId210"/>
    <p:sldId id="403" r:id="rId211"/>
    <p:sldId id="404" r:id="rId212"/>
    <p:sldId id="405" r:id="rId213"/>
    <p:sldId id="406" r:id="rId214"/>
    <p:sldId id="413" r:id="rId215"/>
    <p:sldId id="414" r:id="rId216"/>
    <p:sldId id="415" r:id="rId217"/>
    <p:sldId id="416" r:id="rId218"/>
    <p:sldId id="417" r:id="rId219"/>
    <p:sldId id="418" r:id="rId220"/>
    <p:sldId id="419" r:id="rId221"/>
    <p:sldId id="420" r:id="rId222"/>
    <p:sldId id="421" r:id="rId223"/>
    <p:sldId id="1113" r:id="rId224"/>
    <p:sldId id="1042" r:id="rId225"/>
    <p:sldId id="1114" r:id="rId226"/>
    <p:sldId id="1127" r:id="rId227"/>
    <p:sldId id="1115" r:id="rId228"/>
    <p:sldId id="1116" r:id="rId229"/>
    <p:sldId id="428" r:id="rId230"/>
    <p:sldId id="429" r:id="rId231"/>
    <p:sldId id="1128" r:id="rId232"/>
    <p:sldId id="1248" r:id="rId233"/>
    <p:sldId id="1215" r:id="rId234"/>
    <p:sldId id="1249" r:id="rId235"/>
    <p:sldId id="1212" r:id="rId236"/>
    <p:sldId id="1213" r:id="rId237"/>
    <p:sldId id="1216" r:id="rId238"/>
    <p:sldId id="1210" r:id="rId239"/>
    <p:sldId id="1250" r:id="rId240"/>
    <p:sldId id="1217" r:id="rId241"/>
    <p:sldId id="1226" r:id="rId242"/>
    <p:sldId id="434" r:id="rId243"/>
    <p:sldId id="435" r:id="rId244"/>
    <p:sldId id="436" r:id="rId245"/>
    <p:sldId id="437" r:id="rId246"/>
    <p:sldId id="438" r:id="rId247"/>
    <p:sldId id="443" r:id="rId248"/>
    <p:sldId id="445" r:id="rId249"/>
    <p:sldId id="446" r:id="rId250"/>
    <p:sldId id="440" r:id="rId251"/>
    <p:sldId id="441" r:id="rId252"/>
    <p:sldId id="442" r:id="rId253"/>
    <p:sldId id="453" r:id="rId254"/>
    <p:sldId id="454" r:id="rId255"/>
    <p:sldId id="455" r:id="rId256"/>
    <p:sldId id="456" r:id="rId257"/>
    <p:sldId id="457" r:id="rId258"/>
    <p:sldId id="458" r:id="rId259"/>
    <p:sldId id="459" r:id="rId260"/>
    <p:sldId id="460" r:id="rId261"/>
    <p:sldId id="461" r:id="rId262"/>
    <p:sldId id="462" r:id="rId263"/>
    <p:sldId id="463" r:id="rId264"/>
    <p:sldId id="464" r:id="rId265"/>
    <p:sldId id="467" r:id="rId266"/>
    <p:sldId id="468" r:id="rId267"/>
    <p:sldId id="469" r:id="rId268"/>
    <p:sldId id="470" r:id="rId269"/>
    <p:sldId id="471" r:id="rId270"/>
    <p:sldId id="472" r:id="rId271"/>
    <p:sldId id="473" r:id="rId272"/>
    <p:sldId id="477" r:id="rId273"/>
    <p:sldId id="478" r:id="rId274"/>
    <p:sldId id="479" r:id="rId275"/>
    <p:sldId id="480" r:id="rId276"/>
    <p:sldId id="481" r:id="rId277"/>
    <p:sldId id="482" r:id="rId278"/>
    <p:sldId id="483" r:id="rId279"/>
    <p:sldId id="484" r:id="rId280"/>
    <p:sldId id="485" r:id="rId281"/>
    <p:sldId id="486" r:id="rId282"/>
    <p:sldId id="487" r:id="rId283"/>
    <p:sldId id="488" r:id="rId284"/>
    <p:sldId id="489" r:id="rId285"/>
    <p:sldId id="490" r:id="rId286"/>
    <p:sldId id="491" r:id="rId287"/>
    <p:sldId id="492" r:id="rId288"/>
    <p:sldId id="493" r:id="rId289"/>
    <p:sldId id="494" r:id="rId290"/>
    <p:sldId id="495" r:id="rId291"/>
    <p:sldId id="496" r:id="rId292"/>
    <p:sldId id="497" r:id="rId293"/>
    <p:sldId id="498" r:id="rId294"/>
    <p:sldId id="499" r:id="rId295"/>
    <p:sldId id="500" r:id="rId296"/>
    <p:sldId id="501" r:id="rId297"/>
    <p:sldId id="502" r:id="rId298"/>
    <p:sldId id="504" r:id="rId299"/>
    <p:sldId id="505" r:id="rId300"/>
    <p:sldId id="506" r:id="rId301"/>
    <p:sldId id="507" r:id="rId302"/>
    <p:sldId id="508" r:id="rId303"/>
    <p:sldId id="509" r:id="rId304"/>
    <p:sldId id="510" r:id="rId305"/>
    <p:sldId id="511" r:id="rId306"/>
    <p:sldId id="512" r:id="rId307"/>
    <p:sldId id="513" r:id="rId308"/>
    <p:sldId id="514" r:id="rId309"/>
    <p:sldId id="515" r:id="rId310"/>
    <p:sldId id="516" r:id="rId311"/>
    <p:sldId id="517" r:id="rId312"/>
    <p:sldId id="518" r:id="rId313"/>
    <p:sldId id="519" r:id="rId314"/>
    <p:sldId id="520" r:id="rId315"/>
    <p:sldId id="521" r:id="rId316"/>
    <p:sldId id="522" r:id="rId317"/>
    <p:sldId id="523" r:id="rId318"/>
    <p:sldId id="1123" r:id="rId319"/>
    <p:sldId id="524" r:id="rId320"/>
    <p:sldId id="1124" r:id="rId321"/>
    <p:sldId id="525" r:id="rId322"/>
    <p:sldId id="526" r:id="rId323"/>
    <p:sldId id="527" r:id="rId324"/>
    <p:sldId id="1122" r:id="rId325"/>
    <p:sldId id="529" r:id="rId326"/>
    <p:sldId id="530" r:id="rId327"/>
    <p:sldId id="531" r:id="rId328"/>
    <p:sldId id="532" r:id="rId329"/>
    <p:sldId id="533" r:id="rId330"/>
    <p:sldId id="534" r:id="rId331"/>
    <p:sldId id="535" r:id="rId332"/>
    <p:sldId id="536" r:id="rId333"/>
    <p:sldId id="537" r:id="rId334"/>
    <p:sldId id="538" r:id="rId335"/>
    <p:sldId id="539" r:id="rId336"/>
    <p:sldId id="540" r:id="rId337"/>
    <p:sldId id="541" r:id="rId338"/>
    <p:sldId id="542" r:id="rId339"/>
    <p:sldId id="543" r:id="rId340"/>
    <p:sldId id="1121" r:id="rId341"/>
    <p:sldId id="544" r:id="rId342"/>
    <p:sldId id="545" r:id="rId343"/>
    <p:sldId id="546" r:id="rId344"/>
    <p:sldId id="547" r:id="rId345"/>
    <p:sldId id="548" r:id="rId346"/>
    <p:sldId id="549" r:id="rId347"/>
    <p:sldId id="550" r:id="rId348"/>
    <p:sldId id="551" r:id="rId349"/>
    <p:sldId id="552" r:id="rId350"/>
    <p:sldId id="553" r:id="rId351"/>
    <p:sldId id="554" r:id="rId352"/>
    <p:sldId id="555" r:id="rId353"/>
    <p:sldId id="556" r:id="rId354"/>
    <p:sldId id="557" r:id="rId355"/>
    <p:sldId id="558" r:id="rId356"/>
    <p:sldId id="618" r:id="rId357"/>
    <p:sldId id="563" r:id="rId358"/>
    <p:sldId id="564" r:id="rId359"/>
    <p:sldId id="565" r:id="rId360"/>
    <p:sldId id="566" r:id="rId361"/>
    <p:sldId id="567" r:id="rId362"/>
    <p:sldId id="570" r:id="rId363"/>
    <p:sldId id="571" r:id="rId364"/>
    <p:sldId id="572" r:id="rId365"/>
    <p:sldId id="573" r:id="rId366"/>
    <p:sldId id="574" r:id="rId367"/>
    <p:sldId id="575" r:id="rId368"/>
    <p:sldId id="576" r:id="rId369"/>
    <p:sldId id="577" r:id="rId370"/>
    <p:sldId id="578" r:id="rId371"/>
    <p:sldId id="579" r:id="rId372"/>
    <p:sldId id="580" r:id="rId373"/>
    <p:sldId id="581" r:id="rId374"/>
    <p:sldId id="582" r:id="rId375"/>
    <p:sldId id="583" r:id="rId376"/>
    <p:sldId id="584" r:id="rId377"/>
    <p:sldId id="585" r:id="rId378"/>
    <p:sldId id="586" r:id="rId379"/>
    <p:sldId id="587" r:id="rId380"/>
    <p:sldId id="588" r:id="rId381"/>
    <p:sldId id="589" r:id="rId382"/>
    <p:sldId id="590" r:id="rId383"/>
    <p:sldId id="1141" r:id="rId384"/>
    <p:sldId id="591" r:id="rId385"/>
    <p:sldId id="1142" r:id="rId386"/>
    <p:sldId id="592" r:id="rId387"/>
    <p:sldId id="593" r:id="rId388"/>
    <p:sldId id="1143" r:id="rId389"/>
    <p:sldId id="594" r:id="rId390"/>
    <p:sldId id="595" r:id="rId391"/>
    <p:sldId id="596" r:id="rId392"/>
    <p:sldId id="597" r:id="rId393"/>
    <p:sldId id="598" r:id="rId394"/>
    <p:sldId id="599" r:id="rId395"/>
    <p:sldId id="602" r:id="rId396"/>
    <p:sldId id="603" r:id="rId397"/>
    <p:sldId id="604" r:id="rId398"/>
    <p:sldId id="605" r:id="rId399"/>
    <p:sldId id="606" r:id="rId400"/>
    <p:sldId id="607" r:id="rId401"/>
    <p:sldId id="619" r:id="rId402"/>
    <p:sldId id="620" r:id="rId403"/>
    <p:sldId id="621" r:id="rId404"/>
    <p:sldId id="622" r:id="rId405"/>
    <p:sldId id="623" r:id="rId406"/>
    <p:sldId id="624" r:id="rId407"/>
    <p:sldId id="625" r:id="rId408"/>
    <p:sldId id="626" r:id="rId409"/>
    <p:sldId id="627" r:id="rId410"/>
    <p:sldId id="628" r:id="rId411"/>
    <p:sldId id="629" r:id="rId412"/>
    <p:sldId id="630" r:id="rId413"/>
    <p:sldId id="631" r:id="rId414"/>
    <p:sldId id="860" r:id="rId415"/>
    <p:sldId id="861" r:id="rId416"/>
    <p:sldId id="862" r:id="rId417"/>
    <p:sldId id="632" r:id="rId418"/>
    <p:sldId id="633" r:id="rId419"/>
    <p:sldId id="634" r:id="rId420"/>
    <p:sldId id="1086" r:id="rId421"/>
    <p:sldId id="635" r:id="rId422"/>
    <p:sldId id="1087" r:id="rId423"/>
    <p:sldId id="636" r:id="rId424"/>
    <p:sldId id="637" r:id="rId425"/>
    <p:sldId id="1088" r:id="rId426"/>
    <p:sldId id="638" r:id="rId427"/>
    <p:sldId id="639" r:id="rId428"/>
    <p:sldId id="640" r:id="rId429"/>
    <p:sldId id="641" r:id="rId430"/>
    <p:sldId id="642" r:id="rId431"/>
    <p:sldId id="643" r:id="rId432"/>
    <p:sldId id="644" r:id="rId433"/>
    <p:sldId id="645" r:id="rId434"/>
    <p:sldId id="646" r:id="rId435"/>
    <p:sldId id="647" r:id="rId436"/>
    <p:sldId id="648" r:id="rId437"/>
    <p:sldId id="649" r:id="rId438"/>
    <p:sldId id="650" r:id="rId439"/>
    <p:sldId id="651" r:id="rId440"/>
    <p:sldId id="652" r:id="rId441"/>
    <p:sldId id="653" r:id="rId442"/>
    <p:sldId id="654" r:id="rId443"/>
    <p:sldId id="655" r:id="rId444"/>
    <p:sldId id="656" r:id="rId445"/>
    <p:sldId id="657" r:id="rId446"/>
    <p:sldId id="658" r:id="rId447"/>
    <p:sldId id="669" r:id="rId448"/>
    <p:sldId id="670" r:id="rId449"/>
    <p:sldId id="1139" r:id="rId450"/>
    <p:sldId id="661" r:id="rId451"/>
    <p:sldId id="662" r:id="rId452"/>
    <p:sldId id="663" r:id="rId453"/>
    <p:sldId id="1132" r:id="rId454"/>
    <p:sldId id="668" r:id="rId455"/>
    <p:sldId id="672" r:id="rId456"/>
    <p:sldId id="673" r:id="rId457"/>
    <p:sldId id="1136" r:id="rId458"/>
    <p:sldId id="1137" r:id="rId459"/>
    <p:sldId id="1138" r:id="rId460"/>
    <p:sldId id="675" r:id="rId461"/>
    <p:sldId id="676" r:id="rId462"/>
    <p:sldId id="677" r:id="rId463"/>
    <p:sldId id="678" r:id="rId464"/>
    <p:sldId id="679" r:id="rId465"/>
    <p:sldId id="680" r:id="rId466"/>
    <p:sldId id="681" r:id="rId467"/>
    <p:sldId id="682" r:id="rId468"/>
    <p:sldId id="683" r:id="rId469"/>
    <p:sldId id="684" r:id="rId470"/>
    <p:sldId id="686" r:id="rId471"/>
    <p:sldId id="688" r:id="rId472"/>
    <p:sldId id="1133" r:id="rId473"/>
    <p:sldId id="692" r:id="rId474"/>
    <p:sldId id="1134" r:id="rId475"/>
    <p:sldId id="1135" r:id="rId476"/>
    <p:sldId id="689" r:id="rId477"/>
    <p:sldId id="690" r:id="rId478"/>
    <p:sldId id="691" r:id="rId479"/>
    <p:sldId id="693" r:id="rId480"/>
    <p:sldId id="694" r:id="rId481"/>
    <p:sldId id="695" r:id="rId482"/>
    <p:sldId id="696" r:id="rId483"/>
    <p:sldId id="697" r:id="rId484"/>
    <p:sldId id="698" r:id="rId485"/>
    <p:sldId id="699" r:id="rId486"/>
    <p:sldId id="700" r:id="rId487"/>
    <p:sldId id="707" r:id="rId488"/>
    <p:sldId id="701" r:id="rId489"/>
    <p:sldId id="702" r:id="rId490"/>
    <p:sldId id="703" r:id="rId491"/>
    <p:sldId id="704" r:id="rId492"/>
    <p:sldId id="1130" r:id="rId493"/>
    <p:sldId id="705" r:id="rId494"/>
    <p:sldId id="708" r:id="rId495"/>
    <p:sldId id="1089" r:id="rId496"/>
    <p:sldId id="864" r:id="rId497"/>
    <p:sldId id="709" r:id="rId498"/>
    <p:sldId id="710" r:id="rId499"/>
    <p:sldId id="711" r:id="rId500"/>
    <p:sldId id="712" r:id="rId501"/>
    <p:sldId id="713" r:id="rId502"/>
    <p:sldId id="714" r:id="rId503"/>
    <p:sldId id="715" r:id="rId504"/>
    <p:sldId id="716" r:id="rId505"/>
    <p:sldId id="717" r:id="rId506"/>
    <p:sldId id="718" r:id="rId507"/>
    <p:sldId id="719" r:id="rId508"/>
    <p:sldId id="720" r:id="rId509"/>
    <p:sldId id="721" r:id="rId510"/>
    <p:sldId id="722" r:id="rId511"/>
    <p:sldId id="723" r:id="rId512"/>
    <p:sldId id="724" r:id="rId513"/>
    <p:sldId id="725" r:id="rId514"/>
    <p:sldId id="726" r:id="rId515"/>
    <p:sldId id="727" r:id="rId516"/>
    <p:sldId id="728" r:id="rId517"/>
    <p:sldId id="729" r:id="rId518"/>
    <p:sldId id="730" r:id="rId519"/>
    <p:sldId id="731" r:id="rId520"/>
    <p:sldId id="732" r:id="rId521"/>
    <p:sldId id="733" r:id="rId522"/>
    <p:sldId id="734" r:id="rId523"/>
    <p:sldId id="735" r:id="rId524"/>
    <p:sldId id="736" r:id="rId525"/>
    <p:sldId id="737" r:id="rId526"/>
    <p:sldId id="738" r:id="rId527"/>
    <p:sldId id="739" r:id="rId528"/>
    <p:sldId id="740" r:id="rId529"/>
    <p:sldId id="741" r:id="rId530"/>
    <p:sldId id="742" r:id="rId531"/>
    <p:sldId id="743" r:id="rId532"/>
    <p:sldId id="744" r:id="rId533"/>
    <p:sldId id="745" r:id="rId534"/>
    <p:sldId id="746" r:id="rId535"/>
    <p:sldId id="747" r:id="rId536"/>
    <p:sldId id="748" r:id="rId537"/>
    <p:sldId id="749" r:id="rId538"/>
    <p:sldId id="750" r:id="rId539"/>
    <p:sldId id="751" r:id="rId540"/>
    <p:sldId id="752" r:id="rId541"/>
    <p:sldId id="753" r:id="rId542"/>
    <p:sldId id="754" r:id="rId543"/>
    <p:sldId id="755" r:id="rId544"/>
    <p:sldId id="756" r:id="rId545"/>
    <p:sldId id="757" r:id="rId546"/>
    <p:sldId id="758" r:id="rId547"/>
    <p:sldId id="759" r:id="rId548"/>
    <p:sldId id="760" r:id="rId549"/>
    <p:sldId id="761" r:id="rId550"/>
    <p:sldId id="762" r:id="rId551"/>
    <p:sldId id="763" r:id="rId552"/>
    <p:sldId id="764" r:id="rId553"/>
    <p:sldId id="765" r:id="rId554"/>
    <p:sldId id="766" r:id="rId555"/>
    <p:sldId id="767" r:id="rId556"/>
    <p:sldId id="768" r:id="rId557"/>
    <p:sldId id="769" r:id="rId558"/>
    <p:sldId id="770" r:id="rId559"/>
    <p:sldId id="771" r:id="rId560"/>
    <p:sldId id="772" r:id="rId561"/>
    <p:sldId id="773" r:id="rId562"/>
    <p:sldId id="774" r:id="rId563"/>
    <p:sldId id="775" r:id="rId564"/>
    <p:sldId id="776" r:id="rId565"/>
    <p:sldId id="777" r:id="rId566"/>
    <p:sldId id="778" r:id="rId567"/>
    <p:sldId id="779" r:id="rId568"/>
    <p:sldId id="780" r:id="rId569"/>
    <p:sldId id="781" r:id="rId570"/>
    <p:sldId id="782" r:id="rId571"/>
    <p:sldId id="783" r:id="rId572"/>
    <p:sldId id="784" r:id="rId573"/>
    <p:sldId id="785" r:id="rId574"/>
    <p:sldId id="786" r:id="rId575"/>
    <p:sldId id="787" r:id="rId576"/>
    <p:sldId id="788" r:id="rId577"/>
    <p:sldId id="789" r:id="rId578"/>
    <p:sldId id="790" r:id="rId579"/>
    <p:sldId id="791" r:id="rId580"/>
    <p:sldId id="792" r:id="rId581"/>
    <p:sldId id="793" r:id="rId582"/>
    <p:sldId id="794" r:id="rId583"/>
    <p:sldId id="795" r:id="rId584"/>
    <p:sldId id="796" r:id="rId585"/>
    <p:sldId id="797" r:id="rId586"/>
    <p:sldId id="798" r:id="rId587"/>
    <p:sldId id="799" r:id="rId588"/>
    <p:sldId id="800" r:id="rId589"/>
    <p:sldId id="801" r:id="rId590"/>
    <p:sldId id="802" r:id="rId591"/>
    <p:sldId id="803" r:id="rId592"/>
    <p:sldId id="804" r:id="rId593"/>
    <p:sldId id="805" r:id="rId594"/>
    <p:sldId id="806" r:id="rId595"/>
    <p:sldId id="807" r:id="rId596"/>
    <p:sldId id="808" r:id="rId597"/>
    <p:sldId id="809" r:id="rId598"/>
    <p:sldId id="810" r:id="rId599"/>
    <p:sldId id="811" r:id="rId600"/>
    <p:sldId id="812" r:id="rId601"/>
    <p:sldId id="813" r:id="rId602"/>
    <p:sldId id="814" r:id="rId603"/>
    <p:sldId id="815" r:id="rId604"/>
    <p:sldId id="816" r:id="rId605"/>
    <p:sldId id="817" r:id="rId606"/>
    <p:sldId id="818" r:id="rId607"/>
    <p:sldId id="819" r:id="rId608"/>
    <p:sldId id="820" r:id="rId609"/>
    <p:sldId id="821" r:id="rId610"/>
    <p:sldId id="822" r:id="rId611"/>
    <p:sldId id="823" r:id="rId612"/>
    <p:sldId id="824" r:id="rId613"/>
    <p:sldId id="825" r:id="rId614"/>
    <p:sldId id="826" r:id="rId615"/>
    <p:sldId id="827" r:id="rId616"/>
    <p:sldId id="828" r:id="rId617"/>
    <p:sldId id="829" r:id="rId618"/>
    <p:sldId id="830" r:id="rId619"/>
    <p:sldId id="831" r:id="rId620"/>
    <p:sldId id="832" r:id="rId621"/>
    <p:sldId id="833" r:id="rId622"/>
    <p:sldId id="834" r:id="rId623"/>
    <p:sldId id="835" r:id="rId624"/>
    <p:sldId id="836" r:id="rId625"/>
    <p:sldId id="837" r:id="rId626"/>
    <p:sldId id="838" r:id="rId627"/>
    <p:sldId id="839" r:id="rId628"/>
    <p:sldId id="840" r:id="rId629"/>
    <p:sldId id="841" r:id="rId630"/>
    <p:sldId id="842" r:id="rId631"/>
    <p:sldId id="843" r:id="rId632"/>
    <p:sldId id="844" r:id="rId633"/>
    <p:sldId id="845" r:id="rId634"/>
    <p:sldId id="863" r:id="rId635"/>
    <p:sldId id="865" r:id="rId636"/>
    <p:sldId id="846" r:id="rId637"/>
    <p:sldId id="503" r:id="rId638"/>
    <p:sldId id="1101" r:id="rId639"/>
    <p:sldId id="1118" r:id="rId640"/>
    <p:sldId id="1120" r:id="rId641"/>
    <p:sldId id="1177" r:id="rId642"/>
    <p:sldId id="1176" r:id="rId643"/>
    <p:sldId id="1178" r:id="rId644"/>
    <p:sldId id="1180" r:id="rId645"/>
    <p:sldId id="1183" r:id="rId646"/>
    <p:sldId id="1185" r:id="rId647"/>
    <p:sldId id="1186" r:id="rId648"/>
    <p:sldId id="1184" r:id="rId649"/>
    <p:sldId id="1187" r:id="rId650"/>
    <p:sldId id="1181" r:id="rId651"/>
    <p:sldId id="1182" r:id="rId652"/>
    <p:sldId id="1188" r:id="rId653"/>
    <p:sldId id="1189" r:id="rId654"/>
    <p:sldId id="1190" r:id="rId655"/>
    <p:sldId id="1191" r:id="rId656"/>
    <p:sldId id="1192" r:id="rId657"/>
    <p:sldId id="1193" r:id="rId658"/>
    <p:sldId id="1194" r:id="rId659"/>
    <p:sldId id="1195" r:id="rId660"/>
    <p:sldId id="1196" r:id="rId661"/>
    <p:sldId id="1197" r:id="rId662"/>
    <p:sldId id="1200" r:id="rId663"/>
    <p:sldId id="1201" r:id="rId664"/>
    <p:sldId id="1198" r:id="rId665"/>
    <p:sldId id="1199" r:id="rId666"/>
    <p:sldId id="1202" r:id="rId667"/>
    <p:sldId id="1203" r:id="rId668"/>
    <p:sldId id="1204" r:id="rId669"/>
    <p:sldId id="1205" r:id="rId670"/>
    <p:sldId id="1206" r:id="rId671"/>
    <p:sldId id="1207" r:id="rId672"/>
    <p:sldId id="1208" r:id="rId673"/>
    <p:sldId id="1231" r:id="rId674"/>
    <p:sldId id="1232" r:id="rId675"/>
    <p:sldId id="1234" r:id="rId676"/>
    <p:sldId id="1235" r:id="rId677"/>
    <p:sldId id="1225" r:id="rId678"/>
    <p:sldId id="1236" r:id="rId679"/>
    <p:sldId id="1237" r:id="rId680"/>
    <p:sldId id="1238" r:id="rId681"/>
    <p:sldId id="1239" r:id="rId682"/>
    <p:sldId id="1240" r:id="rId683"/>
    <p:sldId id="1241" r:id="rId684"/>
    <p:sldId id="1243" r:id="rId685"/>
    <p:sldId id="1244" r:id="rId686"/>
    <p:sldId id="1245" r:id="rId687"/>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Lst>
        </p14:section>
        <p14:section name="Data Defination Language" id="{347E00EC-A70B-42D3-B55A-27753B89E162}">
          <p14:sldIdLst>
            <p14:sldId id="285"/>
            <p14:sldId id="286"/>
            <p14:sldId id="289"/>
            <p14:sldId id="290"/>
            <p14:sldId id="292"/>
            <p14:sldId id="293"/>
            <p14:sldId id="848"/>
            <p14:sldId id="849"/>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 id="1177"/>
            <p14:sldId id="1176"/>
            <p14:sldId id="1178"/>
            <p14:sldId id="1180"/>
            <p14:sldId id="1183"/>
            <p14:sldId id="1185"/>
            <p14:sldId id="1186"/>
            <p14:sldId id="1184"/>
            <p14:sldId id="1187"/>
            <p14:sldId id="1181"/>
            <p14:sldId id="1182"/>
            <p14:sldId id="1188"/>
            <p14:sldId id="1189"/>
            <p14:sldId id="1190"/>
            <p14:sldId id="1191"/>
            <p14:sldId id="1192"/>
            <p14:sldId id="1193"/>
            <p14:sldId id="1194"/>
            <p14:sldId id="1195"/>
            <p14:sldId id="1196"/>
            <p14:sldId id="1197"/>
            <p14:sldId id="1200"/>
            <p14:sldId id="1201"/>
            <p14:sldId id="1198"/>
            <p14:sldId id="1199"/>
            <p14:sldId id="1202"/>
            <p14:sldId id="1203"/>
            <p14:sldId id="1204"/>
            <p14:sldId id="1205"/>
            <p14:sldId id="1206"/>
            <p14:sldId id="1207"/>
            <p14:sldId id="1208"/>
            <p14:sldId id="1231"/>
            <p14:sldId id="1232"/>
            <p14:sldId id="1234"/>
            <p14:sldId id="1235"/>
            <p14:sldId id="1225"/>
            <p14:sldId id="1236"/>
            <p14:sldId id="1237"/>
            <p14:sldId id="1238"/>
            <p14:sldId id="1239"/>
            <p14:sldId id="1240"/>
            <p14:sldId id="1241"/>
            <p14:sldId id="1243"/>
            <p14:sldId id="1244"/>
            <p14:sldId id="124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notesMaster" Target="notesMasters/notesMaster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commentAuthors" Target="commentAuthor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10/8/2020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107</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118</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211</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213</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225</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295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305</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308</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310</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408</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90</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92</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98</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100</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106</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10/8/2020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10/8/2020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10/8/2020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10/8/2020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10/8/2020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10/8/2020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10/8/2020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10/8/2020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10/8/2020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10/8/2020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2.png"/></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1.jpeg"/><Relationship Id="rId4" Type="http://schemas.openxmlformats.org/officeDocument/2006/relationships/image" Target="../media/image78.png"/><Relationship Id="rId9" Type="http://schemas.openxmlformats.org/officeDocument/2006/relationships/image" Target="../media/image83.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2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1.png"/><Relationship Id="rId4" Type="http://schemas.openxmlformats.org/officeDocument/2006/relationships/image" Target="../media/image110.png"/></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1.png"/></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1.png"/></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gif"/><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7.jpeg"/></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9.png"/></Relationships>
</file>

<file path=ppt/slides/_rels/slide3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3.jpeg"/></Relationships>
</file>

<file path=ppt/slides/_rels/slide3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493.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1.png"/></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64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78.png"/><Relationship Id="rId4" Type="http://schemas.openxmlformats.org/officeDocument/2006/relationships/image" Target="../media/image177.png"/></Relationships>
</file>

<file path=ppt/slides/_rels/slide6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65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6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6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67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6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6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31216"/>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762319"/>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2854846" y="3248946"/>
            <a:ext cx="6840760"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412776"/>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5735166" y="1412776"/>
            <a:ext cx="5328592"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 and ratings &lt; 60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3885672"/>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3885672"/>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chk_ratings_1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0988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41109184"/>
              </p:ext>
            </p:extLst>
          </p:nvPr>
        </p:nvGraphicFramePr>
        <p:xfrm>
          <a:off x="146252" y="3717032"/>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75</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61)</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 45);</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Arial" panose="020B0604020202020204" pitchFamily="34" charset="0"/>
                <a:ea typeface="Times New Roman" panose="02020603050405020304" pitchFamily="18" charset="0"/>
              </a:rPr>
              <a:t>CREATE</a:t>
            </a:r>
            <a:r>
              <a:rPr lang="en-US"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latin typeface="Arial" pitchFamily="34" charset="0"/>
                <a:cs typeface="Arial" pitchFamily="34" charset="0"/>
              </a:rPr>
              <a:t> </a:t>
            </a:r>
            <a:r>
              <a:rPr lang="en-IN" dirty="0">
                <a:latin typeface="Arial" panose="020B0604020202020204" pitchFamily="34" charset="0"/>
                <a:cs typeface="Arial" panose="020B0604020202020204" pitchFamily="34" charset="0"/>
              </a:rPr>
              <a:t>test</a:t>
            </a:r>
            <a:r>
              <a:rPr lang="en-IN" dirty="0">
                <a:solidFill>
                  <a:schemeClr val="bg1">
                    <a:lumMod val="65000"/>
                  </a:schemeClr>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check</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c3 &gt;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c1 + c2</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itchFamily="34" charset="0"/>
                <a:cs typeface="Arial" pitchFamily="34" charset="0"/>
              </a:rPr>
              <a:t>, c1 </a:t>
            </a:r>
            <a:r>
              <a:rPr lang="en-US" dirty="0">
                <a:solidFill>
                  <a:srgbClr val="834689"/>
                </a:solidFill>
                <a:latin typeface="Arial" panose="020B0604020202020204" pitchFamily="34" charset="0"/>
                <a:cs typeface="Arial" panose="020B0604020202020204" pitchFamily="34" charset="0"/>
              </a:rPr>
              <a:t>int</a:t>
            </a:r>
            <a:r>
              <a:rPr lang="en-US" dirty="0">
                <a:latin typeface="Arial" pitchFamily="34" charset="0"/>
                <a:cs typeface="Arial" pitchFamily="34" charset="0"/>
              </a:rPr>
              <a:t>, c2 </a:t>
            </a:r>
            <a:r>
              <a:rPr lang="en-US" dirty="0">
                <a:solidFill>
                  <a:srgbClr val="834689"/>
                </a:solidFill>
                <a:latin typeface="Arial" panose="020B0604020202020204" pitchFamily="34" charset="0"/>
                <a:cs typeface="Arial" panose="020B0604020202020204" pitchFamily="34" charset="0"/>
              </a:rPr>
              <a:t>int</a:t>
            </a:r>
            <a:r>
              <a:rPr lang="en-US" dirty="0">
                <a:latin typeface="Arial" pitchFamily="34" charset="0"/>
                <a:cs typeface="Arial" pitchFamily="34" charset="0"/>
              </a:rPr>
              <a:t>, c3 </a:t>
            </a:r>
            <a:r>
              <a:rPr lang="en-US" dirty="0">
                <a:solidFill>
                  <a:srgbClr val="834689"/>
                </a:solidFill>
                <a:latin typeface="Arial" panose="020B0604020202020204" pitchFamily="34" charset="0"/>
                <a:cs typeface="Arial" panose="020B0604020202020204" pitchFamily="34" charset="0"/>
              </a:rPr>
              <a:t>int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itchFamily="34" charset="0"/>
                <a:cs typeface="Arial" pitchFamily="34" charset="0"/>
              </a:rPr>
              <a:t>;</a:t>
            </a:r>
          </a:p>
          <a:p>
            <a:pPr marL="342900" indent="-342900">
              <a:lnSpc>
                <a:spcPct val="150000"/>
              </a:lnSpc>
              <a:buFont typeface="+mj-lt"/>
              <a:buAutoNum type="arabicPeriod"/>
            </a:pPr>
            <a:r>
              <a:rPr lang="en-US" dirty="0">
                <a:solidFill>
                  <a:srgbClr val="0077AA"/>
                </a:solidFill>
                <a:latin typeface="Arial" panose="020B0604020202020204" pitchFamily="34" charset="0"/>
                <a:ea typeface="Times New Roman" panose="02020603050405020304" pitchFamily="18" charset="0"/>
              </a:rPr>
              <a:t>CREATE</a:t>
            </a:r>
            <a:r>
              <a:rPr lang="en-US"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latin typeface="Arial" pitchFamily="34" charset="0"/>
                <a:cs typeface="Arial" pitchFamily="34" charset="0"/>
              </a:rPr>
              <a:t> </a:t>
            </a:r>
            <a:r>
              <a:rPr lang="en-IN" dirty="0">
                <a:latin typeface="Arial" panose="020B0604020202020204" pitchFamily="34" charset="0"/>
                <a:cs typeface="Arial" panose="020B0604020202020204" pitchFamily="34" charset="0"/>
              </a:rPr>
              <a:t>test</a:t>
            </a:r>
            <a:r>
              <a:rPr lang="en-IN" dirty="0">
                <a:solidFill>
                  <a:schemeClr val="bg1">
                    <a:lumMod val="65000"/>
                  </a:schemeClr>
                </a:solidFill>
                <a:latin typeface="Arial" panose="020B0604020202020204" pitchFamily="34" charset="0"/>
                <a:cs typeface="Arial" panose="020B0604020202020204" pitchFamily="34" charset="0"/>
              </a:rPr>
              <a:t> (</a:t>
            </a:r>
            <a:r>
              <a:rPr lang="en-US" dirty="0">
                <a:latin typeface="Arial" pitchFamily="34" charset="0"/>
                <a:cs typeface="Arial" pitchFamily="34" charset="0"/>
              </a:rPr>
              <a:t>c1 </a:t>
            </a:r>
            <a:r>
              <a:rPr lang="en-US" dirty="0">
                <a:solidFill>
                  <a:srgbClr val="834689"/>
                </a:solidFill>
                <a:latin typeface="Arial" panose="020B0604020202020204" pitchFamily="34" charset="0"/>
                <a:cs typeface="Arial" panose="020B0604020202020204" pitchFamily="34" charset="0"/>
              </a:rPr>
              <a:t>int</a:t>
            </a:r>
            <a:r>
              <a:rPr lang="en-US" dirty="0">
                <a:latin typeface="Arial" pitchFamily="34" charset="0"/>
                <a:cs typeface="Arial" pitchFamily="34" charset="0"/>
              </a:rPr>
              <a:t>, c2 </a:t>
            </a:r>
            <a:r>
              <a:rPr lang="en-US" dirty="0">
                <a:solidFill>
                  <a:srgbClr val="834689"/>
                </a:solidFill>
                <a:latin typeface="Arial" panose="020B0604020202020204" pitchFamily="34" charset="0"/>
                <a:cs typeface="Arial" panose="020B0604020202020204" pitchFamily="34" charset="0"/>
              </a:rPr>
              <a:t>int</a:t>
            </a:r>
            <a:r>
              <a:rPr lang="en-US" dirty="0">
                <a:latin typeface="Arial" pitchFamily="34" charset="0"/>
                <a:cs typeface="Arial" pitchFamily="34" charset="0"/>
              </a:rPr>
              <a:t>, c3 </a:t>
            </a:r>
            <a:r>
              <a:rPr lang="en-US" dirty="0">
                <a:solidFill>
                  <a:srgbClr val="834689"/>
                </a:solidFill>
                <a:latin typeface="Arial" panose="020B0604020202020204" pitchFamily="34" charset="0"/>
                <a:cs typeface="Arial" panose="020B0604020202020204" pitchFamily="34" charset="0"/>
              </a:rPr>
              <a:t>int</a:t>
            </a:r>
            <a:r>
              <a:rPr lang="en-US" dirty="0">
                <a:latin typeface="Arial" pitchFamily="34" charset="0"/>
                <a:cs typeface="Arial" pitchFamily="34" charset="0"/>
              </a:rPr>
              <a:t>, </a:t>
            </a:r>
            <a:r>
              <a:rPr lang="en-US" dirty="0">
                <a:solidFill>
                  <a:srgbClr val="C00000"/>
                </a:solidFill>
                <a:latin typeface="Arial" panose="020B0604020202020204" pitchFamily="34" charset="0"/>
                <a:cs typeface="Arial" panose="020B0604020202020204" pitchFamily="34" charset="0"/>
              </a:rPr>
              <a:t>check</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c3 &gt; (c1 + c2</a:t>
            </a:r>
            <a:r>
              <a:rPr lang="en-US" dirty="0">
                <a:solidFill>
                  <a:schemeClr val="bg1">
                    <a:lumMod val="65000"/>
                  </a:schemeClr>
                </a:solidFill>
                <a:latin typeface="Arial" panose="020B0604020202020204" pitchFamily="34"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itchFamily="34" charset="0"/>
                <a:cs typeface="Arial" pitchFamily="34" charset="0"/>
              </a:rPr>
              <a:t>;</a:t>
            </a:r>
          </a:p>
          <a:p>
            <a:pPr marL="342900" indent="-342900">
              <a:lnSpc>
                <a:spcPct val="150000"/>
              </a:lnSpc>
              <a:buFont typeface="+mj-lt"/>
              <a:buAutoNum type="arabicPeriod"/>
            </a:pPr>
            <a:r>
              <a:rPr lang="en-US" dirty="0">
                <a:solidFill>
                  <a:srgbClr val="0077AA"/>
                </a:solidFill>
                <a:latin typeface="Arial" panose="020B0604020202020204" pitchFamily="34" charset="0"/>
                <a:ea typeface="Times New Roman" panose="02020603050405020304" pitchFamily="18" charset="0"/>
              </a:rPr>
              <a:t>CREATE</a:t>
            </a:r>
            <a:r>
              <a:rPr lang="en-US"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latin typeface="Arial" pitchFamily="34" charset="0"/>
                <a:cs typeface="Arial" pitchFamily="34" charset="0"/>
              </a:rPr>
              <a:t> </a:t>
            </a:r>
            <a:r>
              <a:rPr lang="en-IN" dirty="0">
                <a:latin typeface="Arial" panose="020B0604020202020204" pitchFamily="34" charset="0"/>
                <a:cs typeface="Arial" panose="020B0604020202020204" pitchFamily="34" charset="0"/>
              </a:rPr>
              <a:t>test</a:t>
            </a:r>
            <a:r>
              <a:rPr lang="en-IN" dirty="0">
                <a:solidFill>
                  <a:schemeClr val="bg1">
                    <a:lumMod val="65000"/>
                  </a:schemeClr>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check</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c3 &gt;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c1 + c2</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itchFamily="34" charset="0"/>
                <a:cs typeface="Arial" pitchFamily="34" charset="0"/>
              </a:rPr>
              <a:t>, </a:t>
            </a:r>
            <a:r>
              <a:rPr lang="en-US" dirty="0">
                <a:solidFill>
                  <a:srgbClr val="C00000"/>
                </a:solidFill>
                <a:latin typeface="Arial" panose="020B0604020202020204" pitchFamily="34" charset="0"/>
                <a:cs typeface="Arial" panose="020B0604020202020204" pitchFamily="34" charset="0"/>
              </a:rPr>
              <a:t>primary</a:t>
            </a:r>
            <a:r>
              <a:rPr lang="en-US" dirty="0">
                <a:latin typeface="Arial" pitchFamily="34" charset="0"/>
                <a:cs typeface="Arial"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c1</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itchFamily="34" charset="0"/>
                <a:cs typeface="Arial" pitchFamily="34" charset="0"/>
              </a:rPr>
              <a:t>, c1 </a:t>
            </a:r>
            <a:r>
              <a:rPr lang="en-US" dirty="0">
                <a:solidFill>
                  <a:srgbClr val="834689"/>
                </a:solidFill>
                <a:latin typeface="Arial" panose="020B0604020202020204" pitchFamily="34" charset="0"/>
                <a:cs typeface="Arial" panose="020B0604020202020204" pitchFamily="34" charset="0"/>
              </a:rPr>
              <a:t>int</a:t>
            </a:r>
            <a:r>
              <a:rPr lang="en-US" dirty="0">
                <a:latin typeface="Arial" pitchFamily="34" charset="0"/>
                <a:cs typeface="Arial" pitchFamily="34" charset="0"/>
              </a:rPr>
              <a:t>, c2 </a:t>
            </a:r>
            <a:r>
              <a:rPr lang="en-US" dirty="0">
                <a:solidFill>
                  <a:srgbClr val="834689"/>
                </a:solidFill>
                <a:latin typeface="Arial" panose="020B0604020202020204" pitchFamily="34" charset="0"/>
                <a:cs typeface="Arial" panose="020B0604020202020204" pitchFamily="34" charset="0"/>
              </a:rPr>
              <a:t>int</a:t>
            </a:r>
            <a:r>
              <a:rPr lang="en-US" dirty="0">
                <a:latin typeface="Arial" pitchFamily="34" charset="0"/>
                <a:cs typeface="Arial" pitchFamily="34" charset="0"/>
              </a:rPr>
              <a:t>, c3 </a:t>
            </a:r>
            <a:r>
              <a:rPr lang="en-US" dirty="0">
                <a:solidFill>
                  <a:srgbClr val="834689"/>
                </a:solidFill>
                <a:latin typeface="Arial" panose="020B0604020202020204" pitchFamily="34" charset="0"/>
                <a:cs typeface="Arial" panose="020B0604020202020204" pitchFamily="34" charset="0"/>
              </a:rPr>
              <a:t>int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test </a:t>
            </a:r>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chk_id </a:t>
            </a:r>
            <a:r>
              <a:rPr lang="en-IN" dirty="0">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&gt;10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test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DROP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chk_id</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unique auto_increment first,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0" y="4042232"/>
            <a:ext cx="58370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 'A1', 'silver',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 'AC1', 'white',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 'D2', 'black',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users</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userID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login</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userID UID</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NULL, curdate(), curtime());</a:t>
            </a:r>
            <a:endParaRPr lang="en-IN" dirty="0"/>
          </a:p>
        </p:txBody>
      </p:sp>
    </p:spTree>
    <p:extLst>
      <p:ext uri="{BB962C8B-B14F-4D97-AF65-F5344CB8AC3E}">
        <p14:creationId xmlns:p14="http://schemas.microsoft.com/office/powerpoint/2010/main" val="19009787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a:t>
            </a:r>
            <a:r>
              <a:rPr lang="en-US" sz="2000">
                <a:latin typeface="Palatino Linotype" panose="02040502050505030304" pitchFamily="18" charset="0"/>
              </a:rPr>
              <a:t>more users, </a:t>
            </a:r>
            <a:r>
              <a:rPr lang="en-US" sz="2000" dirty="0">
                <a:latin typeface="Palatino Linotype" panose="02040502050505030304" pitchFamily="18" charset="0"/>
              </a:rPr>
              <a:t>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02938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8177334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425122"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a:t>
            </a:r>
            <a:r>
              <a:rPr lang="en-IN" sz="3200" b="1" i="1">
                <a:latin typeface="Arial" pitchFamily="34" charset="0"/>
                <a:cs typeface="Arial" pitchFamily="34" charset="0"/>
              </a:rPr>
              <a:t>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29475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2487849"/>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6286455"/>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921173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770538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054918"/>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18" y="3228971"/>
            <a:ext cx="11591778" cy="707794"/>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1749739"/>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1"/>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360037"/>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302" y="3213004"/>
            <a:ext cx="9971809" cy="400058"/>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6020950"/>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17" y="3276620"/>
            <a:ext cx="11591778" cy="400058"/>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21245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Footer Placeholder 2">
            <a:extLst>
              <a:ext uri="{FF2B5EF4-FFF2-40B4-BE49-F238E27FC236}">
                <a16:creationId xmlns:a16="http://schemas.microsoft.com/office/drawing/2014/main" id="{78707692-D8F8-4B6E-BBED-6980DA0D14D2}"/>
              </a:ext>
            </a:extLst>
          </p:cNvPr>
          <p:cNvSpPr txBox="1">
            <a:spLocks/>
          </p:cNvSpPr>
          <p:nvPr/>
        </p:nvSpPr>
        <p:spPr>
          <a:xfrm>
            <a:off x="4799062" y="6521683"/>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707886"/>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8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439524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6649573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766614" y="4532637"/>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a:t>
            </a:r>
            <a:r>
              <a:rPr lang="en-IN" sz="3200" b="1" i="1">
                <a:latin typeface="Arial" pitchFamily="34" charset="0"/>
                <a:cs typeface="Arial" pitchFamily="34" charset="0"/>
              </a:rPr>
              <a:t>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t>
            </a:r>
            <a:r>
              <a:rPr lang="en-US">
                <a:latin typeface="Palatino Linotype" panose="02040502050505030304" pitchFamily="18" charset="0"/>
              </a:rPr>
              <a:t>always refer </a:t>
            </a:r>
            <a:r>
              <a:rPr lang="en-US" dirty="0">
                <a:latin typeface="Palatino Linotype" panose="02040502050505030304" pitchFamily="18" charset="0"/>
              </a:rPr>
              <a:t>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Relationships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a:solidFill>
                  <a:srgbClr val="0077AA"/>
                </a:solidFill>
                <a:latin typeface="Liberation Mono"/>
                <a:cs typeface="Arial" panose="020B0604020202020204" pitchFamily="34" charset="0"/>
              </a:rPr>
              <a:t>CREATE</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TABLE</a:t>
            </a:r>
            <a:r>
              <a:rPr lang="en-US">
                <a:latin typeface="Liberation Mono"/>
                <a:cs typeface="Arial" panose="020B0604020202020204" pitchFamily="34" charset="0"/>
              </a:rPr>
              <a:t> invoice_items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a:t>
            </a:r>
            <a:r>
              <a:rPr lang="en-US" sz="2000">
                <a:latin typeface="Palatino Linotype" pitchFamily="18" charset="0"/>
              </a:rPr>
              <a:t>which </a:t>
            </a:r>
            <a:r>
              <a:rPr lang="en-US" sz="2000" b="1" i="1">
                <a:latin typeface="Palatino Linotype" pitchFamily="18" charset="0"/>
              </a:rPr>
              <a:t>R</a:t>
            </a:r>
            <a:r>
              <a:rPr lang="en-US" sz="2000">
                <a:latin typeface="Palatino Linotype" pitchFamily="18" charset="0"/>
              </a:rPr>
              <a:t> </a:t>
            </a:r>
            <a:r>
              <a:rPr lang="en-US" sz="2000" dirty="0">
                <a:latin typeface="Palatino Linotype" pitchFamily="18" charset="0"/>
              </a:rPr>
              <a:t>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F21211D1-D51C-4D28-9C7E-079DBA8334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52180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35BF635-9986-49FE-9C5C-F4137CB4366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324409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6BC754-E0CB-4C6F-B81E-34390FACA5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81661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
        <p:nvSpPr>
          <p:cNvPr id="3" name="Footer Placeholder 2">
            <a:extLst>
              <a:ext uri="{FF2B5EF4-FFF2-40B4-BE49-F238E27FC236}">
                <a16:creationId xmlns:a16="http://schemas.microsoft.com/office/drawing/2014/main" id="{87929DE9-2FEB-4D32-94B7-4DB8A651A2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9660482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a:latin typeface="Segoe UI Light" panose="020B0502040204020203" pitchFamily="34" charset="0"/>
                <a:cs typeface="Segoe UI Light" panose="020B0502040204020203" pitchFamily="34" charset="0"/>
              </a:rPr>
              <a:t>Start for Video</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276966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98576"/>
            <a:ext cx="8838049" cy="914400"/>
          </a:xfrm>
          <a:prstGeom prst="rect">
            <a:avLst/>
          </a:prstGeom>
        </p:spPr>
        <p:txBody>
          <a:bodyPr>
            <a:normAutofit/>
          </a:bodyPr>
          <a:lstStyle/>
          <a:p>
            <a:pPr algn="ctr">
              <a:spcBef>
                <a:spcPct val="0"/>
              </a:spcBef>
              <a:defRPr/>
            </a:pPr>
            <a:r>
              <a:rPr lang="en-US" sz="4800" dirty="0"/>
              <a:t>Introduction to data types</a:t>
            </a:r>
            <a:endParaRPr lang="en-IN"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p:cNvSpPr/>
          <p:nvPr/>
        </p:nvSpPr>
        <p:spPr>
          <a:xfrm>
            <a:off x="11755679" y="0"/>
            <a:ext cx="397866"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val="179276966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60848"/>
            <a:ext cx="8838049" cy="914400"/>
          </a:xfrm>
          <a:prstGeom prst="rect">
            <a:avLst/>
          </a:prstGeom>
        </p:spPr>
        <p:txBody>
          <a:bodyPr>
            <a:normAutofit/>
          </a:bodyPr>
          <a:lstStyle/>
          <a:p>
            <a:pPr algn="ctr"/>
            <a:r>
              <a:rPr lang="en-US" sz="4800" dirty="0"/>
              <a:t>Categories of datatype</a:t>
            </a:r>
            <a:endParaRPr lang="en-US" sz="4800" i="1" dirty="0">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p:cNvSpPr/>
          <p:nvPr/>
        </p:nvSpPr>
        <p:spPr>
          <a:xfrm>
            <a:off x="694607" y="3284984"/>
            <a:ext cx="2088232" cy="1754326"/>
          </a:xfrm>
          <a:prstGeom prst="rect">
            <a:avLst/>
          </a:prstGeom>
        </p:spPr>
        <p:txBody>
          <a:bodyPr wrap="square">
            <a:spAutoFit/>
          </a:bodyPr>
          <a:lstStyle/>
          <a:p>
            <a:pPr marL="342900" indent="-342900">
              <a:lnSpc>
                <a:spcPct val="150000"/>
              </a:lnSpc>
              <a:buFont typeface="Arial" pitchFamily="34" charset="0"/>
              <a:buChar char="•"/>
            </a:pPr>
            <a:r>
              <a:rPr lang="en-US" dirty="0">
                <a:latin typeface="Palatino Linotype" pitchFamily="18" charset="0"/>
              </a:rPr>
              <a:t>numeric</a:t>
            </a:r>
          </a:p>
          <a:p>
            <a:pPr marL="342900" indent="-342900">
              <a:lnSpc>
                <a:spcPct val="150000"/>
              </a:lnSpc>
              <a:buFont typeface="Arial" pitchFamily="34" charset="0"/>
              <a:buChar char="•"/>
            </a:pPr>
            <a:r>
              <a:rPr lang="en-US" dirty="0">
                <a:latin typeface="Palatino Linotype" pitchFamily="18" charset="0"/>
              </a:rPr>
              <a:t>string</a:t>
            </a:r>
          </a:p>
          <a:p>
            <a:pPr marL="342900" indent="-342900">
              <a:lnSpc>
                <a:spcPct val="150000"/>
              </a:lnSpc>
              <a:buFont typeface="Arial" pitchFamily="34" charset="0"/>
              <a:buChar char="•"/>
            </a:pPr>
            <a:r>
              <a:rPr lang="en-US" dirty="0">
                <a:latin typeface="Palatino Linotype" pitchFamily="18" charset="0"/>
              </a:rPr>
              <a:t>date</a:t>
            </a:r>
          </a:p>
          <a:p>
            <a:pPr marL="342900" indent="-342900">
              <a:lnSpc>
                <a:spcPct val="150000"/>
              </a:lnSpc>
              <a:buFont typeface="Arial" pitchFamily="34" charset="0"/>
              <a:buChar char="•"/>
            </a:pPr>
            <a:r>
              <a:rPr lang="en-US" dirty="0">
                <a:latin typeface="Palatino Linotype" pitchFamily="18" charset="0"/>
              </a:rPr>
              <a:t>binary</a:t>
            </a:r>
          </a:p>
        </p:txBody>
      </p:sp>
      <p:sp>
        <p:nvSpPr>
          <p:cNvPr id="6" name="Rectangle 5"/>
          <p:cNvSpPr/>
          <p:nvPr/>
        </p:nvSpPr>
        <p:spPr>
          <a:xfrm>
            <a:off x="11755679" y="0"/>
            <a:ext cx="397866"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val="123587026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numeric datatype</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78582" y="966336"/>
          <a:ext cx="11449272" cy="2966720"/>
        </p:xfrm>
        <a:graphic>
          <a:graphicData uri="http://schemas.openxmlformats.org/drawingml/2006/table">
            <a:tbl>
              <a:tblPr firstRow="1" bandRow="1">
                <a:tableStyleId>{7E9639D4-E3E2-4D34-9284-5A2195B3D0D7}</a:tableStyleId>
              </a:tblPr>
              <a:tblGrid>
                <a:gridCol w="3240360">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7056784">
                  <a:extLst>
                    <a:ext uri="{9D8B030D-6E8A-4147-A177-3AD203B41FA5}">
                      <a16:colId xmlns:a16="http://schemas.microsoft.com/office/drawing/2014/main" val="20002"/>
                    </a:ext>
                  </a:extLst>
                </a:gridCol>
              </a:tblGrid>
              <a:tr h="370840">
                <a:tc>
                  <a:txBody>
                    <a:bodyPr/>
                    <a:lstStyle/>
                    <a:p>
                      <a:r>
                        <a:rPr kumimoji="0" lang="en-IN" sz="1600" b="1" kern="1200" dirty="0">
                          <a:solidFill>
                            <a:schemeClr val="tx1"/>
                          </a:solidFill>
                          <a:latin typeface="Arial" pitchFamily="34" charset="0"/>
                          <a:ea typeface="+mn-ea"/>
                          <a:cs typeface="Arial" pitchFamily="34" charset="0"/>
                        </a:rPr>
                        <a:t>Datatypes</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Size</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itchFamily="34" charset="0"/>
                          <a:cs typeface="Arial" pitchFamily="34" charset="0"/>
                        </a:rPr>
                        <a:t>TINYINT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 -128 to +127 </a:t>
                      </a:r>
                      <a:r>
                        <a:rPr kumimoji="0" lang="en-IN" sz="1600" b="1" i="0" kern="1200" dirty="0">
                          <a:solidFill>
                            <a:schemeClr val="tx1"/>
                          </a:solidFill>
                          <a:effectLst/>
                          <a:latin typeface="Arial" pitchFamily="34" charset="0"/>
                          <a:ea typeface="+mn-ea"/>
                          <a:cs typeface="Arial" pitchFamily="34" charset="0"/>
                        </a:rPr>
                        <a:t>(</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255)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itchFamily="34" charset="0"/>
                          <a:cs typeface="Arial" pitchFamily="34" charset="0"/>
                        </a:rPr>
                        <a:t>SMALLINT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2 bytes</a:t>
                      </a:r>
                    </a:p>
                  </a:txBody>
                  <a:tcPr marL="91428" marR="91428" anchor="ctr">
                    <a:solidFill>
                      <a:schemeClr val="bg1"/>
                    </a:solidFill>
                  </a:tcPr>
                </a:tc>
                <a:tc>
                  <a:txBody>
                    <a:bodyPr/>
                    <a:lstStyle/>
                    <a:p>
                      <a:r>
                        <a:rPr lang="en-US" sz="1600" dirty="0">
                          <a:latin typeface="Arial" pitchFamily="34" charset="0"/>
                          <a:cs typeface="Arial" pitchFamily="34" charset="0"/>
                        </a:rPr>
                        <a:t>-32768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32767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65535)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itchFamily="34" charset="0"/>
                          <a:cs typeface="Arial" pitchFamily="34" charset="0"/>
                        </a:rPr>
                        <a:t>MEDIUMINT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3 bytes</a:t>
                      </a:r>
                    </a:p>
                  </a:txBody>
                  <a:tcPr marL="91428" marR="91428" anchor="ctr">
                    <a:solidFill>
                      <a:schemeClr val="bg1"/>
                    </a:solidFill>
                  </a:tcPr>
                </a:tc>
                <a:tc>
                  <a:txBody>
                    <a:bodyPr/>
                    <a:lstStyle/>
                    <a:p>
                      <a:r>
                        <a:rPr lang="en-US" sz="1600" dirty="0">
                          <a:latin typeface="Arial" pitchFamily="34" charset="0"/>
                          <a:cs typeface="Arial" pitchFamily="34" charset="0"/>
                        </a:rPr>
                        <a:t>-8388608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8388607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16777215)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itchFamily="34" charset="0"/>
                          <a:cs typeface="Arial" pitchFamily="34" charset="0"/>
                        </a:rPr>
                        <a:t>INT, INTEGER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dirty="0">
                          <a:latin typeface="Arial" pitchFamily="34" charset="0"/>
                          <a:cs typeface="Arial" pitchFamily="34" charset="0"/>
                        </a:rPr>
                        <a:t>-2147483648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2147483647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4294967295)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itchFamily="34" charset="0"/>
                          <a:cs typeface="Arial" pitchFamily="34" charset="0"/>
                        </a:rPr>
                        <a:t>BIGINT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-9,223,372,036,854,775,808 to 9,223,372,036,854,775,807</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itchFamily="34" charset="0"/>
                          <a:cs typeface="Arial"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b="0" i="0" kern="1200" dirty="0">
                          <a:solidFill>
                            <a:schemeClr val="tx1"/>
                          </a:solidFill>
                          <a:latin typeface="Arial" pitchFamily="34" charset="0"/>
                          <a:ea typeface="+mn-ea"/>
                          <a:cs typeface="Arial" pitchFamily="34" charset="0"/>
                        </a:rPr>
                        <a:t>Decimal precision can go to 24 places for a FLOAT.</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itchFamily="34" charset="0"/>
                          <a:cs typeface="Arial" pitchFamily="34" charset="0"/>
                        </a:rPr>
                        <a:t>DECIMAL [(length[,decimals])]</a:t>
                      </a:r>
                    </a:p>
                  </a:txBody>
                  <a:tcPr marL="91428" marR="91428" anchor="ctr">
                    <a:solidFill>
                      <a:schemeClr val="bg1"/>
                    </a:solidFill>
                  </a:tcPr>
                </a:tc>
                <a:tc>
                  <a:txBody>
                    <a:bodyPr/>
                    <a:lstStyle/>
                    <a:p>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r>
                        <a:rPr lang="en-US" sz="1800" b="0" i="0" kern="1200" dirty="0">
                          <a:solidFill>
                            <a:schemeClr val="tx1"/>
                          </a:solidFill>
                          <a:latin typeface="+mn-lt"/>
                          <a:ea typeface="+mn-ea"/>
                          <a:cs typeface="+mn-cs"/>
                        </a:rPr>
                        <a:t>The maximum number of digits for </a:t>
                      </a:r>
                      <a:r>
                        <a:rPr lang="en-US" sz="1600" dirty="0"/>
                        <a:t>DECIMAL</a:t>
                      </a:r>
                      <a:r>
                        <a:rPr lang="en-US" sz="1800" b="0" i="0" kern="1200" dirty="0">
                          <a:solidFill>
                            <a:schemeClr val="tx1"/>
                          </a:solidFill>
                          <a:latin typeface="+mn-lt"/>
                          <a:ea typeface="+mn-ea"/>
                          <a:cs typeface="+mn-cs"/>
                        </a:rPr>
                        <a:t> is 65, </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4221088"/>
            <a:ext cx="9145016" cy="2308324"/>
          </a:xfrm>
          <a:prstGeom prst="rect">
            <a:avLst/>
          </a:prstGeom>
        </p:spPr>
        <p:txBody>
          <a:bodyPr wrap="square">
            <a:spAutoFit/>
          </a:bodyPr>
          <a:lstStyle/>
          <a:p>
            <a:r>
              <a:rPr lang="en-US" dirty="0">
                <a:latin typeface="Palatino Linotype" pitchFamily="18" charset="0"/>
              </a:rPr>
              <a:t>CREATE TABLE decimal_table ( col1 decimal(7,2) );</a:t>
            </a:r>
          </a:p>
          <a:p>
            <a:endParaRPr lang="en-US" dirty="0">
              <a:latin typeface="Palatino Linotype" pitchFamily="18" charset="0"/>
            </a:endParaRPr>
          </a:p>
          <a:p>
            <a:r>
              <a:rPr lang="en-US" dirty="0">
                <a:latin typeface="Palatino Linotype" pitchFamily="18" charset="0"/>
              </a:rPr>
              <a:t>INSERT INTO decimal_table VALUES (5396.17);          #  5396.17</a:t>
            </a:r>
          </a:p>
          <a:p>
            <a:r>
              <a:rPr lang="en-US" dirty="0">
                <a:latin typeface="Palatino Linotype" pitchFamily="18" charset="0"/>
              </a:rPr>
              <a:t>INSERT INTO decimal_table VALUES (5396.174);        # 5396.17</a:t>
            </a:r>
          </a:p>
          <a:p>
            <a:r>
              <a:rPr lang="en-US" dirty="0">
                <a:latin typeface="Palatino Linotype" pitchFamily="18" charset="0"/>
              </a:rPr>
              <a:t>INSERT INTO decimal_table VALUES (5396.178);        # 5396.18</a:t>
            </a:r>
          </a:p>
          <a:p>
            <a:r>
              <a:rPr lang="en-US" dirty="0">
                <a:latin typeface="Palatino Linotype" pitchFamily="18" charset="0"/>
              </a:rPr>
              <a:t>INSERT INTO decimal_table VALUES (5396.1743);      # 5396.17</a:t>
            </a:r>
          </a:p>
          <a:p>
            <a:r>
              <a:rPr lang="en-US" dirty="0">
                <a:latin typeface="Palatino Linotype" pitchFamily="18" charset="0"/>
              </a:rPr>
              <a:t>INSERT INTO decimal_table VALUES (5396.1748);     # 5396.17</a:t>
            </a:r>
          </a:p>
          <a:p>
            <a:r>
              <a:rPr lang="en-US" dirty="0">
                <a:latin typeface="Palatino Linotype" pitchFamily="18" charset="0"/>
              </a:rPr>
              <a:t>INSERT INTO decimal_table VALUES (5396.1788);     # 5396.18</a:t>
            </a:r>
          </a:p>
        </p:txBody>
      </p:sp>
      <p:sp>
        <p:nvSpPr>
          <p:cNvPr id="13" name="Rectangle 12"/>
          <p:cNvSpPr/>
          <p:nvPr/>
        </p:nvSpPr>
        <p:spPr>
          <a:xfrm>
            <a:off x="9911630" y="4149080"/>
            <a:ext cx="2059666" cy="523220"/>
          </a:xfrm>
          <a:prstGeom prst="rect">
            <a:avLst/>
          </a:prstGeom>
        </p:spPr>
        <p:txBody>
          <a:bodyPr wrap="none">
            <a:spAutoFit/>
          </a:bodyPr>
          <a:lstStyle/>
          <a:p>
            <a:r>
              <a:rPr lang="en-US" sz="1400" dirty="0"/>
              <a:t>Col_name DECIMAL(10,0)</a:t>
            </a:r>
          </a:p>
          <a:p>
            <a:r>
              <a:rPr lang="en-US" sz="1400" dirty="0"/>
              <a:t>Col_name floot</a:t>
            </a:r>
          </a:p>
        </p:txBody>
      </p:sp>
      <p:sp>
        <p:nvSpPr>
          <p:cNvPr id="7" name="Rectangle 6"/>
          <p:cNvSpPr/>
          <p:nvPr/>
        </p:nvSpPr>
        <p:spPr>
          <a:xfrm>
            <a:off x="8903518" y="5661248"/>
            <a:ext cx="3070870" cy="923330"/>
          </a:xfrm>
          <a:prstGeom prst="rect">
            <a:avLst/>
          </a:prstGeom>
        </p:spPr>
        <p:txBody>
          <a:bodyPr wrap="square">
            <a:spAutoFit/>
          </a:bodyPr>
          <a:lstStyle/>
          <a:p>
            <a:r>
              <a:rPr lang="en-US" dirty="0">
                <a:latin typeface="Palatino Linotype" pitchFamily="18" charset="0"/>
              </a:rPr>
              <a:t>Note:</a:t>
            </a:r>
          </a:p>
          <a:p>
            <a:r>
              <a:rPr lang="en-US" dirty="0">
                <a:latin typeface="Palatino Linotype" pitchFamily="18" charset="0"/>
              </a:rPr>
              <a:t>FLOAT values can be used for scientific Calculations</a:t>
            </a:r>
          </a:p>
        </p:txBody>
      </p:sp>
      <p:sp>
        <p:nvSpPr>
          <p:cNvPr id="9" name="Rectangle 8"/>
          <p:cNvSpPr/>
          <p:nvPr/>
        </p:nvSpPr>
        <p:spPr>
          <a:xfrm>
            <a:off x="11755679" y="0"/>
            <a:ext cx="397866"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val="259249106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string datatype</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908720"/>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800" b="0" i="0" kern="1200" dirty="0">
                          <a:solidFill>
                            <a:schemeClr val="tx1"/>
                          </a:solidFill>
                          <a:latin typeface="+mn-lt"/>
                          <a:ea typeface="+mn-ea"/>
                          <a:cs typeface="+mn-cs"/>
                        </a:rPr>
                        <a:t>256 bytes </a:t>
                      </a:r>
                      <a:endParaRPr lang="en-IN" sz="1600" b="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4,294,967,295 bytes ~4GB</a:t>
                      </a: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NCHAR</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NVARCHAR</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p:cNvSpPr/>
          <p:nvPr/>
        </p:nvSpPr>
        <p:spPr>
          <a:xfrm>
            <a:off x="334566" y="4941168"/>
            <a:ext cx="11593288" cy="1200329"/>
          </a:xfrm>
          <a:prstGeom prst="rect">
            <a:avLst/>
          </a:prstGeom>
        </p:spPr>
        <p:txBody>
          <a:bodyPr wrap="square">
            <a:spAutoFit/>
          </a:bodyPr>
          <a:lstStyle/>
          <a:p>
            <a:r>
              <a:rPr lang="en-US" dirty="0">
                <a:latin typeface="Palatino Linotype" pitchFamily="18" charset="0"/>
              </a:rPr>
              <a:t>The key </a:t>
            </a:r>
            <a:r>
              <a:rPr lang="en-US" b="1" dirty="0">
                <a:latin typeface="Palatino Linotype" pitchFamily="18" charset="0"/>
              </a:rPr>
              <a:t>difference between varchar and nvarchar</a:t>
            </a:r>
            <a:r>
              <a:rPr lang="en-US" dirty="0">
                <a:latin typeface="Palatino Linotype" pitchFamily="18" charset="0"/>
              </a:rPr>
              <a:t> is the way they are stored, </a:t>
            </a:r>
          </a:p>
          <a:p>
            <a:pPr marL="342900" indent="-342900">
              <a:buFont typeface="Arial" pitchFamily="34" charset="0"/>
              <a:buChar char="•"/>
            </a:pPr>
            <a:r>
              <a:rPr lang="en-US" b="1" dirty="0">
                <a:latin typeface="Palatino Linotype" pitchFamily="18" charset="0"/>
              </a:rPr>
              <a:t>varchar</a:t>
            </a:r>
            <a:r>
              <a:rPr lang="en-US" dirty="0">
                <a:latin typeface="Palatino Linotype" pitchFamily="18" charset="0"/>
              </a:rPr>
              <a:t> is stored as regular 8-bit data(1 byte per character)  </a:t>
            </a:r>
          </a:p>
          <a:p>
            <a:pPr marL="342900" indent="-342900">
              <a:buFont typeface="Arial" pitchFamily="34" charset="0"/>
              <a:buChar char="•"/>
            </a:pPr>
            <a:r>
              <a:rPr lang="en-US" b="1" dirty="0">
                <a:latin typeface="Palatino Linotype" pitchFamily="18" charset="0"/>
              </a:rPr>
              <a:t>nvarchar</a:t>
            </a:r>
            <a:r>
              <a:rPr lang="en-US" dirty="0">
                <a:latin typeface="Palatino Linotype" pitchFamily="18" charset="0"/>
              </a:rPr>
              <a:t> stores data at 2 bytes per character. Due to this reason, </a:t>
            </a:r>
            <a:r>
              <a:rPr lang="en-US" b="1" dirty="0">
                <a:latin typeface="Palatino Linotype" pitchFamily="18" charset="0"/>
              </a:rPr>
              <a:t>nvarchar</a:t>
            </a:r>
            <a:r>
              <a:rPr lang="en-US" dirty="0">
                <a:latin typeface="Palatino Linotype" pitchFamily="18" charset="0"/>
              </a:rPr>
              <a:t> can hold upto 4000 characters and it takes double the space as  </a:t>
            </a:r>
            <a:r>
              <a:rPr lang="en-US" b="1" dirty="0">
                <a:latin typeface="Palatino Linotype" pitchFamily="18" charset="0"/>
              </a:rPr>
              <a:t>varchar</a:t>
            </a:r>
            <a:r>
              <a:rPr lang="en-US" dirty="0">
                <a:latin typeface="Palatino Linotype" pitchFamily="18" charset="0"/>
              </a:rPr>
              <a:t>.</a:t>
            </a:r>
          </a:p>
        </p:txBody>
      </p:sp>
      <p:sp>
        <p:nvSpPr>
          <p:cNvPr id="8" name="Rectangle 7"/>
          <p:cNvSpPr/>
          <p:nvPr/>
        </p:nvSpPr>
        <p:spPr>
          <a:xfrm>
            <a:off x="11755679" y="0"/>
            <a:ext cx="397866"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val="130227343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1200329"/>
          </a:xfrm>
          <a:prstGeom prst="rect">
            <a:avLst/>
          </a:prstGeom>
          <a:solidFill>
            <a:schemeClr val="bg1"/>
          </a:solidFill>
        </p:spPr>
        <p:txBody>
          <a:bodyPr wrap="square">
            <a:spAutoFit/>
          </a:bodyPr>
          <a:lstStyle/>
          <a:p>
            <a:pPr algn="r"/>
            <a:r>
              <a:rPr lang="en-US" sz="3600" dirty="0"/>
              <a:t>difference between unicode and non-Unicode data type</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5" name="Table 4"/>
          <p:cNvGraphicFramePr>
            <a:graphicFrameLocks noGrp="1"/>
          </p:cNvGraphicFramePr>
          <p:nvPr/>
        </p:nvGraphicFramePr>
        <p:xfrm>
          <a:off x="334566" y="1412776"/>
          <a:ext cx="11521282" cy="4835188"/>
        </p:xfrm>
        <a:graphic>
          <a:graphicData uri="http://schemas.openxmlformats.org/drawingml/2006/table">
            <a:tbl>
              <a:tblPr>
                <a:tableStyleId>{5940675A-B579-460E-94D1-54222C63F5DA}</a:tableStyleId>
              </a:tblPr>
              <a:tblGrid>
                <a:gridCol w="6192688">
                  <a:extLst>
                    <a:ext uri="{9D8B030D-6E8A-4147-A177-3AD203B41FA5}">
                      <a16:colId xmlns:a16="http://schemas.microsoft.com/office/drawing/2014/main" val="20000"/>
                    </a:ext>
                  </a:extLst>
                </a:gridCol>
                <a:gridCol w="5328594">
                  <a:extLst>
                    <a:ext uri="{9D8B030D-6E8A-4147-A177-3AD203B41FA5}">
                      <a16:colId xmlns:a16="http://schemas.microsoft.com/office/drawing/2014/main" val="20001"/>
                    </a:ext>
                  </a:extLst>
                </a:gridCol>
              </a:tblGrid>
              <a:tr h="370994">
                <a:tc>
                  <a:txBody>
                    <a:bodyPr/>
                    <a:lstStyle/>
                    <a:p>
                      <a:pPr algn="ctr"/>
                      <a:r>
                        <a:rPr lang="en-US" sz="2000" b="1" dirty="0">
                          <a:latin typeface="Palatino Linotype" pitchFamily="18" charset="0"/>
                        </a:rPr>
                        <a:t>Non-Unicode</a:t>
                      </a:r>
                    </a:p>
                  </a:txBody>
                  <a:tcPr marL="0" marR="0" marT="0" marB="0" anchor="ctr"/>
                </a:tc>
                <a:tc>
                  <a:txBody>
                    <a:bodyPr/>
                    <a:lstStyle/>
                    <a:p>
                      <a:pPr algn="ctr"/>
                      <a:r>
                        <a:rPr lang="en-US" sz="2000" b="1" kern="1200" dirty="0">
                          <a:solidFill>
                            <a:schemeClr val="tx1"/>
                          </a:solidFill>
                          <a:latin typeface="Palatino Linotype" pitchFamily="18" charset="0"/>
                          <a:ea typeface="+mn-ea"/>
                          <a:cs typeface="+mn-cs"/>
                        </a:rPr>
                        <a:t>Unicode</a:t>
                      </a:r>
                    </a:p>
                  </a:txBody>
                  <a:tcPr marL="0" marR="0" marT="0" marB="0" anchor="ctr"/>
                </a:tc>
                <a:extLst>
                  <a:ext uri="{0D108BD9-81ED-4DB2-BD59-A6C34878D82A}">
                    <a16:rowId xmlns:a16="http://schemas.microsoft.com/office/drawing/2014/main" val="10000"/>
                  </a:ext>
                </a:extLst>
              </a:tr>
              <a:tr h="657265">
                <a:tc>
                  <a:txBody>
                    <a:bodyPr/>
                    <a:lstStyle/>
                    <a:p>
                      <a:pPr marL="342900" indent="17463">
                        <a:buFont typeface="Arial" pitchFamily="34" charset="0"/>
                        <a:buNone/>
                      </a:pPr>
                      <a:r>
                        <a:rPr lang="en-US" sz="1800" dirty="0">
                          <a:latin typeface="Palatino Linotype" pitchFamily="18" charset="0"/>
                        </a:rPr>
                        <a:t>(char, varchar, text)</a:t>
                      </a:r>
                    </a:p>
                  </a:txBody>
                  <a:tcPr marL="0" marR="0" marT="0" marB="0" anchor="ctr"/>
                </a:tc>
                <a:tc>
                  <a:txBody>
                    <a:bodyPr/>
                    <a:lstStyle/>
                    <a:p>
                      <a:pPr marL="342900" indent="17463">
                        <a:buFontTx/>
                        <a:buNone/>
                      </a:pPr>
                      <a:r>
                        <a:rPr lang="en-US" sz="1800" dirty="0">
                          <a:latin typeface="Palatino Linotype" pitchFamily="18" charset="0"/>
                        </a:rPr>
                        <a:t>(nchar, nvarchar)</a:t>
                      </a:r>
                    </a:p>
                  </a:txBody>
                  <a:tcPr marL="0" marR="0" marT="0" marB="0" anchor="ctr"/>
                </a:tc>
                <a:extLst>
                  <a:ext uri="{0D108BD9-81ED-4DB2-BD59-A6C34878D82A}">
                    <a16:rowId xmlns:a16="http://schemas.microsoft.com/office/drawing/2014/main" val="10001"/>
                  </a:ext>
                </a:extLst>
              </a:tr>
              <a:tr h="657265">
                <a:tc>
                  <a:txBody>
                    <a:bodyPr/>
                    <a:lstStyle/>
                    <a:p>
                      <a:pPr marL="342900" indent="17463">
                        <a:buFont typeface="Arial" pitchFamily="34" charset="0"/>
                        <a:buNone/>
                      </a:pPr>
                      <a:r>
                        <a:rPr lang="en-US" sz="1800" dirty="0">
                          <a:latin typeface="Palatino Linotype" pitchFamily="18" charset="0"/>
                        </a:rPr>
                        <a:t>Stores data in fixed or variable length</a:t>
                      </a:r>
                    </a:p>
                  </a:txBody>
                  <a:tcPr marL="0" marR="0" marT="0" marB="0" anchor="ctr"/>
                </a:tc>
                <a:tc>
                  <a:txBody>
                    <a:bodyPr/>
                    <a:lstStyle/>
                    <a:p>
                      <a:pPr marL="342900" indent="17463">
                        <a:buFontTx/>
                        <a:buNone/>
                      </a:pPr>
                      <a:r>
                        <a:rPr lang="en-US" sz="1800" dirty="0">
                          <a:latin typeface="Palatino Linotype" pitchFamily="18" charset="0"/>
                        </a:rPr>
                        <a:t>Same as Non-Unicode</a:t>
                      </a:r>
                    </a:p>
                  </a:txBody>
                  <a:tcPr marL="0" marR="0" marT="0" marB="0" anchor="ctr"/>
                </a:tc>
                <a:extLst>
                  <a:ext uri="{0D108BD9-81ED-4DB2-BD59-A6C34878D82A}">
                    <a16:rowId xmlns:a16="http://schemas.microsoft.com/office/drawing/2014/main" val="10002"/>
                  </a:ext>
                </a:extLst>
              </a:tr>
              <a:tr h="1001665">
                <a:tc>
                  <a:txBody>
                    <a:bodyPr/>
                    <a:lstStyle/>
                    <a:p>
                      <a:pPr marL="703263" indent="-342900">
                        <a:buFont typeface="Arial" pitchFamily="34" charset="0"/>
                        <a:buNone/>
                      </a:pPr>
                      <a:r>
                        <a:rPr lang="en-US" sz="1800" dirty="0">
                          <a:latin typeface="Palatino Linotype" pitchFamily="18" charset="0"/>
                        </a:rPr>
                        <a:t>char: data is padded with blanks to fill the field size. </a:t>
                      </a:r>
                    </a:p>
                    <a:p>
                      <a:pPr marL="360363" indent="0">
                        <a:buFont typeface="Arial" pitchFamily="34" charset="0"/>
                        <a:buNone/>
                      </a:pPr>
                      <a:r>
                        <a:rPr lang="en-US" sz="1800" dirty="0">
                          <a:latin typeface="Palatino Linotype" pitchFamily="18" charset="0"/>
                        </a:rPr>
                        <a:t>For example, if a char(10) field contains 5 characters the</a:t>
                      </a:r>
                      <a:r>
                        <a:rPr lang="en-US" sz="1800" baseline="0" dirty="0">
                          <a:latin typeface="Palatino Linotype" pitchFamily="18" charset="0"/>
                        </a:rPr>
                        <a:t> </a:t>
                      </a:r>
                      <a:r>
                        <a:rPr lang="en-US" sz="1800" dirty="0">
                          <a:latin typeface="Palatino Linotype" pitchFamily="18" charset="0"/>
                        </a:rPr>
                        <a:t>system will pad it with 5 blank</a:t>
                      </a:r>
                      <a:r>
                        <a:rPr lang="en-US" sz="1800" baseline="0" dirty="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nchar: same as char</a:t>
                      </a:r>
                    </a:p>
                  </a:txBody>
                  <a:tcPr marL="0" marR="0" marT="0" marB="0" anchor="ctr"/>
                </a:tc>
                <a:extLst>
                  <a:ext uri="{0D108BD9-81ED-4DB2-BD59-A6C34878D82A}">
                    <a16:rowId xmlns:a16="http://schemas.microsoft.com/office/drawing/2014/main" val="10003"/>
                  </a:ext>
                </a:extLst>
              </a:tr>
              <a:tr h="667774">
                <a:tc>
                  <a:txBody>
                    <a:bodyPr/>
                    <a:lstStyle/>
                    <a:p>
                      <a:pPr marL="342900" indent="17463">
                        <a:buFont typeface="Arial" pitchFamily="34" charset="0"/>
                        <a:buNone/>
                      </a:pPr>
                      <a:r>
                        <a:rPr lang="en-US" sz="1800" dirty="0">
                          <a:latin typeface="Palatino Linotype" pitchFamily="18" charset="0"/>
                        </a:rPr>
                        <a:t>  varchar: stores actual value and does not pad with blank</a:t>
                      </a:r>
                      <a:r>
                        <a:rPr lang="en-US" sz="1800" baseline="0" dirty="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nvarchar: same as varchar</a:t>
                      </a:r>
                    </a:p>
                  </a:txBody>
                  <a:tcPr marL="0" marR="0" marT="0" marB="0" anchor="ctr"/>
                </a:tc>
                <a:extLst>
                  <a:ext uri="{0D108BD9-81ED-4DB2-BD59-A6C34878D82A}">
                    <a16:rowId xmlns:a16="http://schemas.microsoft.com/office/drawing/2014/main" val="10004"/>
                  </a:ext>
                </a:extLst>
              </a:tr>
              <a:tr h="657265">
                <a:tc>
                  <a:txBody>
                    <a:bodyPr/>
                    <a:lstStyle/>
                    <a:p>
                      <a:pPr marL="342900" indent="17463">
                        <a:buFont typeface="Arial" pitchFamily="34" charset="0"/>
                        <a:buNone/>
                      </a:pPr>
                      <a:r>
                        <a:rPr lang="en-US" sz="1800" dirty="0">
                          <a:latin typeface="Palatino Linotype" pitchFamily="18" charset="0"/>
                        </a:rPr>
                        <a:t>requires 1 byte of storage.</a:t>
                      </a:r>
                    </a:p>
                  </a:txBody>
                  <a:tcPr marL="0" marR="0" marT="0" marB="0" anchor="ctr"/>
                </a:tc>
                <a:tc>
                  <a:txBody>
                    <a:bodyPr/>
                    <a:lstStyle/>
                    <a:p>
                      <a:pPr marL="342900" indent="17463">
                        <a:buFontTx/>
                        <a:buNone/>
                      </a:pPr>
                      <a:r>
                        <a:rPr lang="en-US" sz="1800" dirty="0">
                          <a:latin typeface="Palatino Linotype" pitchFamily="18" charset="0"/>
                        </a:rPr>
                        <a:t>requires 2 bytes of storage.</a:t>
                      </a:r>
                    </a:p>
                  </a:txBody>
                  <a:tcPr marL="0" marR="0" marT="0" marB="0" anchor="ctr"/>
                </a:tc>
                <a:extLst>
                  <a:ext uri="{0D108BD9-81ED-4DB2-BD59-A6C34878D82A}">
                    <a16:rowId xmlns:a16="http://schemas.microsoft.com/office/drawing/2014/main" val="10005"/>
                  </a:ext>
                </a:extLst>
              </a:tr>
              <a:tr h="667774">
                <a:tc>
                  <a:txBody>
                    <a:bodyPr/>
                    <a:lstStyle/>
                    <a:p>
                      <a:pPr marL="342900" indent="17463">
                        <a:buFont typeface="Arial" pitchFamily="34" charset="0"/>
                        <a:buNone/>
                      </a:pPr>
                      <a:r>
                        <a:rPr lang="en-US" sz="1800" dirty="0">
                          <a:latin typeface="Palatino Linotype" pitchFamily="18" charset="0"/>
                        </a:rPr>
                        <a:t>Best suited for english characters.</a:t>
                      </a:r>
                    </a:p>
                  </a:txBody>
                  <a:tcPr marL="0" marR="0" marT="0" marB="0" anchor="ctr"/>
                </a:tc>
                <a:tc>
                  <a:txBody>
                    <a:bodyPr/>
                    <a:lstStyle/>
                    <a:p>
                      <a:pPr marL="360363" indent="0">
                        <a:buFontTx/>
                        <a:buNone/>
                      </a:pPr>
                      <a:r>
                        <a:rPr lang="en-US" sz="1800" dirty="0">
                          <a:latin typeface="Palatino Linotype" pitchFamily="18" charset="0"/>
                        </a:rPr>
                        <a:t>Best suited for systems that need to support at least</a:t>
                      </a:r>
                      <a:r>
                        <a:rPr lang="en-US" sz="1800" baseline="0" dirty="0">
                          <a:latin typeface="Palatino Linotype" pitchFamily="18" charset="0"/>
                        </a:rPr>
                        <a:t> </a:t>
                      </a:r>
                      <a:r>
                        <a:rPr lang="en-US" sz="1800" dirty="0">
                          <a:latin typeface="Palatino Linotype" pitchFamily="18" charset="0"/>
                        </a:rPr>
                        <a:t>one foreign language (i.e. non english language)</a:t>
                      </a:r>
                    </a:p>
                  </a:txBody>
                  <a:tcPr marL="0" marR="0" marT="0" marB="0" anchor="ctr"/>
                </a:tc>
                <a:extLst>
                  <a:ext uri="{0D108BD9-81ED-4DB2-BD59-A6C34878D82A}">
                    <a16:rowId xmlns:a16="http://schemas.microsoft.com/office/drawing/2014/main" val="10006"/>
                  </a:ext>
                </a:extLst>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val="130227343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p:cNvSpPr/>
          <p:nvPr/>
        </p:nvSpPr>
        <p:spPr>
          <a:xfrm>
            <a:off x="1523802" y="3"/>
            <a:ext cx="9142810" cy="646331"/>
          </a:xfrm>
          <a:prstGeom prst="rect">
            <a:avLst/>
          </a:prstGeom>
          <a:solidFill>
            <a:schemeClr val="bg1"/>
          </a:solidFill>
        </p:spPr>
        <p:txBody>
          <a:bodyPr wrap="square">
            <a:spAutoFit/>
          </a:bodyPr>
          <a:lstStyle/>
          <a:p>
            <a:pPr algn="r"/>
            <a:r>
              <a:rPr lang="en-US" sz="3600" dirty="0"/>
              <a:t>difference between char and varchar data type</a:t>
            </a:r>
            <a:endParaRPr lang="en-IN" sz="3600" dirty="0">
              <a:latin typeface="Arial" panose="020B0604020202020204" pitchFamily="34" charset="0"/>
              <a:cs typeface="Arial" panose="020B0604020202020204" pitchFamily="34" charset="0"/>
            </a:endParaRPr>
          </a:p>
        </p:txBody>
      </p:sp>
      <p:graphicFrame>
        <p:nvGraphicFramePr>
          <p:cNvPr id="17" name="Table 16"/>
          <p:cNvGraphicFramePr>
            <a:graphicFrameLocks noGrp="1"/>
          </p:cNvGraphicFramePr>
          <p:nvPr/>
        </p:nvGraphicFramePr>
        <p:xfrm>
          <a:off x="262558" y="1196632"/>
          <a:ext cx="11593287" cy="3024456"/>
        </p:xfrm>
        <a:graphic>
          <a:graphicData uri="http://schemas.openxmlformats.org/drawingml/2006/table">
            <a:tbl>
              <a:tblPr>
                <a:tableStyleId>{5940675A-B579-460E-94D1-54222C63F5DA}</a:tableStyleId>
              </a:tblPr>
              <a:tblGrid>
                <a:gridCol w="5805603">
                  <a:extLst>
                    <a:ext uri="{9D8B030D-6E8A-4147-A177-3AD203B41FA5}">
                      <a16:colId xmlns:a16="http://schemas.microsoft.com/office/drawing/2014/main" val="20000"/>
                    </a:ext>
                  </a:extLst>
                </a:gridCol>
                <a:gridCol w="5787684">
                  <a:extLst>
                    <a:ext uri="{9D8B030D-6E8A-4147-A177-3AD203B41FA5}">
                      <a16:colId xmlns:a16="http://schemas.microsoft.com/office/drawing/2014/main" val="20001"/>
                    </a:ext>
                  </a:extLst>
                </a:gridCol>
              </a:tblGrid>
              <a:tr h="453818">
                <a:tc>
                  <a:txBody>
                    <a:bodyPr/>
                    <a:lstStyle/>
                    <a:p>
                      <a:pPr marL="0" algn="ctr" defTabSz="914400" rtl="0" eaLnBrk="1" fontAlgn="t" latinLnBrk="0" hangingPunct="1"/>
                      <a:r>
                        <a:rPr lang="en-US" sz="2000" b="1" kern="1200" dirty="0">
                          <a:solidFill>
                            <a:schemeClr val="tx1"/>
                          </a:solidFill>
                          <a:latin typeface="Palatino Linotype" pitchFamily="18" charset="0"/>
                          <a:ea typeface="+mn-ea"/>
                          <a:cs typeface="+mn-cs"/>
                        </a:rPr>
                        <a:t>CHAR</a:t>
                      </a:r>
                    </a:p>
                  </a:txBody>
                  <a:tcPr marL="76095" marR="76095" marT="76095" marB="76095"/>
                </a:tc>
                <a:tc>
                  <a:txBody>
                    <a:bodyPr/>
                    <a:lstStyle/>
                    <a:p>
                      <a:pPr marL="0" algn="ctr" defTabSz="914400" rtl="0" eaLnBrk="1" fontAlgn="t" latinLnBrk="0" hangingPunct="1"/>
                      <a:r>
                        <a:rPr lang="en-US" sz="2000" b="1" kern="1200" dirty="0">
                          <a:solidFill>
                            <a:schemeClr val="tx1"/>
                          </a:solidFill>
                          <a:latin typeface="Palatino Linotype" pitchFamily="18" charset="0"/>
                          <a:ea typeface="+mn-ea"/>
                          <a:cs typeface="+mn-cs"/>
                        </a:rPr>
                        <a:t>VARCHAR</a:t>
                      </a:r>
                    </a:p>
                  </a:txBody>
                  <a:tcPr marL="76095" marR="76095" marT="76095" marB="76095"/>
                </a:tc>
                <a:extLst>
                  <a:ext uri="{0D108BD9-81ED-4DB2-BD59-A6C34878D82A}">
                    <a16:rowId xmlns:a16="http://schemas.microsoft.com/office/drawing/2014/main" val="10000"/>
                  </a:ext>
                </a:extLst>
              </a:tr>
              <a:tr h="786396">
                <a:tc>
                  <a:txBody>
                    <a:bodyPr/>
                    <a:lstStyle/>
                    <a:p>
                      <a:pPr marL="360363" indent="0" fontAlgn="t"/>
                      <a:r>
                        <a:rPr lang="en-US" sz="1800" dirty="0">
                          <a:latin typeface="Palatino Linotype" pitchFamily="18" charset="0"/>
                        </a:rPr>
                        <a:t>It stores values in fixed lengths and are padded with space characters to match the specified length</a:t>
                      </a:r>
                    </a:p>
                  </a:txBody>
                  <a:tcPr marL="76095" marR="76095" marT="76095" marB="76095"/>
                </a:tc>
                <a:tc>
                  <a:txBody>
                    <a:bodyPr/>
                    <a:lstStyle/>
                    <a:p>
                      <a:pPr marL="360363" indent="0" fontAlgn="t"/>
                      <a:r>
                        <a:rPr lang="en-US" sz="1800" dirty="0">
                          <a:latin typeface="Palatino Linotype" pitchFamily="18" charset="0"/>
                        </a:rPr>
                        <a:t>VARCHAR stores values in variable length and are not padded with space characters</a:t>
                      </a:r>
                    </a:p>
                  </a:txBody>
                  <a:tcPr marL="76095" marR="76095" marT="76095" marB="76095"/>
                </a:tc>
                <a:extLst>
                  <a:ext uri="{0D108BD9-81ED-4DB2-BD59-A6C34878D82A}">
                    <a16:rowId xmlns:a16="http://schemas.microsoft.com/office/drawing/2014/main" val="10001"/>
                  </a:ext>
                </a:extLst>
              </a:tr>
              <a:tr h="684000">
                <a:tc>
                  <a:txBody>
                    <a:bodyPr/>
                    <a:lstStyle/>
                    <a:p>
                      <a:pPr marL="360363" indent="0" fontAlgn="t"/>
                      <a:r>
                        <a:rPr lang="en-US" sz="1800" dirty="0">
                          <a:latin typeface="Palatino Linotype" pitchFamily="18" charset="0"/>
                        </a:rPr>
                        <a:t>It can hold a maximum of 255 characters.</a:t>
                      </a:r>
                    </a:p>
                  </a:txBody>
                  <a:tcPr marL="76095" marR="76095" marT="76095" marB="76095"/>
                </a:tc>
                <a:tc>
                  <a:txBody>
                    <a:bodyPr/>
                    <a:lstStyle/>
                    <a:p>
                      <a:pPr marL="360363" indent="0" fontAlgn="t"/>
                      <a:r>
                        <a:rPr lang="en-US" sz="1800" dirty="0">
                          <a:latin typeface="Palatino Linotype" pitchFamily="18" charset="0"/>
                        </a:rPr>
                        <a:t>It can hold a maximum of 65,535 characters.</a:t>
                      </a:r>
                    </a:p>
                  </a:txBody>
                  <a:tcPr marL="76095" marR="76095" marT="76095" marB="76095"/>
                </a:tc>
                <a:extLst>
                  <a:ext uri="{0D108BD9-81ED-4DB2-BD59-A6C34878D82A}">
                    <a16:rowId xmlns:a16="http://schemas.microsoft.com/office/drawing/2014/main" val="10002"/>
                  </a:ext>
                </a:extLst>
              </a:tr>
              <a:tr h="684000">
                <a:tc>
                  <a:txBody>
                    <a:bodyPr/>
                    <a:lstStyle/>
                    <a:p>
                      <a:pPr marL="360363" indent="0" fontAlgn="t"/>
                      <a:r>
                        <a:rPr lang="en-US" sz="1800" dirty="0">
                          <a:latin typeface="Palatino Linotype" pitchFamily="18" charset="0"/>
                        </a:rPr>
                        <a:t>It uses static memory allocation.</a:t>
                      </a:r>
                    </a:p>
                    <a:p>
                      <a:pPr marL="360363" indent="0" fontAlgn="t"/>
                      <a:endParaRPr lang="en-US" sz="800" dirty="0">
                        <a:latin typeface="Palatino Linotype" pitchFamily="18" charset="0"/>
                      </a:endParaRPr>
                    </a:p>
                    <a:p>
                      <a:pPr marL="360363" indent="0" fontAlgn="t"/>
                      <a:r>
                        <a:rPr lang="en-US" sz="1800" dirty="0">
                          <a:latin typeface="Palatino Linotype" pitchFamily="18" charset="0"/>
                        </a:rPr>
                        <a:t>e.g.</a:t>
                      </a:r>
                    </a:p>
                    <a:p>
                      <a:pPr marL="360363" indent="0" fontAlgn="t"/>
                      <a:r>
                        <a:rPr lang="en-US" sz="1800" dirty="0">
                          <a:latin typeface="Palatino Linotype" pitchFamily="18" charset="0"/>
                        </a:rPr>
                        <a:t>mysql&gt; CREATE TABLE emp(name CHAR(10)); </a:t>
                      </a:r>
                    </a:p>
                  </a:txBody>
                  <a:tcPr marL="76095" marR="76095" marT="76095" marB="76095"/>
                </a:tc>
                <a:tc>
                  <a:txBody>
                    <a:bodyPr/>
                    <a:lstStyle/>
                    <a:p>
                      <a:pPr marL="360363" indent="0" fontAlgn="t"/>
                      <a:r>
                        <a:rPr lang="en-US" sz="1800" dirty="0">
                          <a:latin typeface="Palatino Linotype" pitchFamily="18" charset="0"/>
                        </a:rPr>
                        <a:t>It uses dynamic memory allocation.</a:t>
                      </a:r>
                    </a:p>
                    <a:p>
                      <a:pPr marL="360363" indent="0" fontAlgn="t"/>
                      <a:endParaRPr lang="en-US" sz="800" dirty="0">
                        <a:latin typeface="Palatino Linotype" pitchFamily="18" charset="0"/>
                      </a:endParaRPr>
                    </a:p>
                    <a:p>
                      <a:pPr marL="360363" indent="0" fontAlgn="t"/>
                      <a:r>
                        <a:rPr lang="en-US" sz="1800" dirty="0">
                          <a:latin typeface="Palatino Linotype" pitchFamily="18" charset="0"/>
                        </a:rPr>
                        <a:t>e.g.</a:t>
                      </a:r>
                    </a:p>
                    <a:p>
                      <a:pPr marL="360363" indent="0" fontAlgn="t"/>
                      <a:r>
                        <a:rPr lang="en-US" sz="1800" dirty="0">
                          <a:latin typeface="Palatino Linotype" pitchFamily="18" charset="0"/>
                        </a:rPr>
                        <a:t>mysql&gt;create table emp1(name VARCHAR(10)); </a:t>
                      </a:r>
                    </a:p>
                  </a:txBody>
                  <a:tcPr marL="76095" marR="76095" marT="76095" marB="76095"/>
                </a:tc>
                <a:extLst>
                  <a:ext uri="{0D108BD9-81ED-4DB2-BD59-A6C34878D82A}">
                    <a16:rowId xmlns:a16="http://schemas.microsoft.com/office/drawing/2014/main" val="10003"/>
                  </a:ext>
                </a:extLst>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val="123587026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274839" y="1628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name1 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R</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J</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name2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R</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J</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800" kern="1200" dirty="0">
                        <a:solidFill>
                          <a:schemeClr val="tx1"/>
                        </a:solidFill>
                        <a:latin typeface="+mn-lt"/>
                        <a:ea typeface="+mn-ea"/>
                        <a:cs typeface="+mn-cs"/>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3</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286561" y="2980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name1 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R</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J</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name2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R</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J</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3</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315408" y="2500183"/>
            <a:ext cx="1645002"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but in MySQL</a:t>
            </a:r>
            <a:endParaRPr lang="en-IN" sz="2000" dirty="0"/>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5" name="Rectangle 14"/>
          <p:cNvSpPr/>
          <p:nvPr/>
        </p:nvSpPr>
        <p:spPr>
          <a:xfrm>
            <a:off x="130884" y="692696"/>
            <a:ext cx="6900426" cy="646331"/>
          </a:xfrm>
          <a:prstGeom prst="rect">
            <a:avLst/>
          </a:prstGeom>
        </p:spPr>
        <p:txBody>
          <a:bodyPr wrap="square">
            <a:spAutoFit/>
          </a:bodyPr>
          <a:lstStyle/>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char</a:t>
            </a:r>
            <a:r>
              <a:rPr lang="en-IN" dirty="0">
                <a:solidFill>
                  <a:srgbClr val="0089A4"/>
                </a:solidFill>
                <a:latin typeface="Palatino Linotype" panose="02040502050505030304" pitchFamily="18" charset="0"/>
              </a:rPr>
              <a:t> is a fixed-length character data type, </a:t>
            </a:r>
          </a:p>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varchar</a:t>
            </a:r>
            <a:r>
              <a:rPr lang="en-IN" dirty="0">
                <a:solidFill>
                  <a:srgbClr val="0089A4"/>
                </a:solidFill>
                <a:latin typeface="Palatino Linotype" panose="02040502050505030304" pitchFamily="18" charset="0"/>
              </a:rPr>
              <a:t> is a variable-length character data type.</a:t>
            </a:r>
          </a:p>
        </p:txBody>
      </p:sp>
      <p:sp>
        <p:nvSpPr>
          <p:cNvPr id="16" name="Rectangle 15"/>
          <p:cNvSpPr/>
          <p:nvPr/>
        </p:nvSpPr>
        <p:spPr>
          <a:xfrm>
            <a:off x="262559" y="3933056"/>
            <a:ext cx="2880319" cy="1200329"/>
          </a:xfrm>
          <a:prstGeom prst="rect">
            <a:avLst/>
          </a:prstGeom>
        </p:spPr>
        <p:txBody>
          <a:bodyPr wrap="square">
            <a:spAutoFit/>
          </a:bodyPr>
          <a:lstStyle/>
          <a:p>
            <a:r>
              <a:rPr lang="en-US" dirty="0"/>
              <a:t>CREATE TABLE string_table (</a:t>
            </a:r>
          </a:p>
          <a:p>
            <a:r>
              <a:rPr lang="en-US" dirty="0"/>
              <a:t>   col_char CHAR(10),</a:t>
            </a:r>
          </a:p>
          <a:p>
            <a:r>
              <a:rPr lang="en-US" dirty="0"/>
              <a:t>   col_varchar VARCHAR(10)</a:t>
            </a:r>
          </a:p>
          <a:p>
            <a:r>
              <a:rPr lang="en-US" dirty="0"/>
              <a:t>);</a:t>
            </a:r>
          </a:p>
        </p:txBody>
      </p:sp>
      <p:pic>
        <p:nvPicPr>
          <p:cNvPr id="594948" name="Picture 4"/>
          <p:cNvPicPr>
            <a:picLocks noChangeAspect="1" noChangeArrowheads="1"/>
          </p:cNvPicPr>
          <p:nvPr/>
        </p:nvPicPr>
        <p:blipFill>
          <a:blip r:embed="rId3" cstate="print"/>
          <a:srcRect/>
          <a:stretch>
            <a:fillRect/>
          </a:stretch>
        </p:blipFill>
        <p:spPr bwMode="auto">
          <a:xfrm>
            <a:off x="3718942" y="3861048"/>
            <a:ext cx="2422087" cy="1296144"/>
          </a:xfrm>
          <a:prstGeom prst="rect">
            <a:avLst/>
          </a:prstGeom>
          <a:noFill/>
          <a:ln w="9525">
            <a:noFill/>
            <a:miter lim="800000"/>
            <a:headEnd/>
            <a:tailEnd/>
          </a:ln>
        </p:spPr>
      </p:pic>
      <p:sp>
        <p:nvSpPr>
          <p:cNvPr id="17" name="Rectangle 16"/>
          <p:cNvSpPr/>
          <p:nvPr/>
        </p:nvSpPr>
        <p:spPr>
          <a:xfrm>
            <a:off x="334566" y="5229200"/>
            <a:ext cx="10306219" cy="646331"/>
          </a:xfrm>
          <a:prstGeom prst="rect">
            <a:avLst/>
          </a:prstGeom>
        </p:spPr>
        <p:txBody>
          <a:bodyPr wrap="none">
            <a:spAutoFit/>
          </a:bodyPr>
          <a:lstStyle/>
          <a:p>
            <a:pPr marL="342900" indent="-342900">
              <a:buFont typeface="Arial" pitchFamily="34" charset="0"/>
              <a:buChar char="•"/>
            </a:pPr>
            <a:r>
              <a:rPr lang="en-US" dirty="0">
                <a:latin typeface="Palatino Linotype" pitchFamily="18" charset="0"/>
              </a:rPr>
              <a:t>INSERT INTO string_table values ('RAJ','RAJ');</a:t>
            </a:r>
          </a:p>
          <a:p>
            <a:pPr marL="342900" indent="-342900">
              <a:buFont typeface="Arial" pitchFamily="34" charset="0"/>
              <a:buChar char="•"/>
            </a:pPr>
            <a:r>
              <a:rPr lang="en-US" dirty="0">
                <a:latin typeface="Palatino Linotype" pitchFamily="18" charset="0"/>
              </a:rPr>
              <a:t>SELECT length(col_char) as stringLenth, length(col_varchar) as stringLenth FROM string_table;</a:t>
            </a:r>
          </a:p>
        </p:txBody>
      </p:sp>
      <p:pic>
        <p:nvPicPr>
          <p:cNvPr id="594949" name="Picture 5"/>
          <p:cNvPicPr>
            <a:picLocks noChangeAspect="1" noChangeArrowheads="1"/>
          </p:cNvPicPr>
          <p:nvPr/>
        </p:nvPicPr>
        <p:blipFill>
          <a:blip r:embed="rId4" cstate="print"/>
          <a:srcRect/>
          <a:stretch>
            <a:fillRect/>
          </a:stretch>
        </p:blipFill>
        <p:spPr bwMode="auto">
          <a:xfrm>
            <a:off x="694605" y="5877272"/>
            <a:ext cx="2622431" cy="648072"/>
          </a:xfrm>
          <a:prstGeom prst="rect">
            <a:avLst/>
          </a:prstGeom>
          <a:noFill/>
          <a:ln w="9525">
            <a:noFill/>
            <a:miter lim="800000"/>
            <a:headEnd/>
            <a:tailEnd/>
          </a:ln>
        </p:spPr>
      </p:pic>
      <p:sp>
        <p:nvSpPr>
          <p:cNvPr id="13" name="Rectangle 12"/>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string datatype</a:t>
            </a:r>
          </a:p>
        </p:txBody>
      </p:sp>
      <p:sp>
        <p:nvSpPr>
          <p:cNvPr id="14" name="Rectangle 13"/>
          <p:cNvSpPr/>
          <p:nvPr/>
        </p:nvSpPr>
        <p:spPr>
          <a:xfrm>
            <a:off x="11755679" y="0"/>
            <a:ext cx="397866"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val="123587026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3109" y="1124744"/>
            <a:ext cx="11737304" cy="646331"/>
          </a:xfrm>
          <a:prstGeom prst="rect">
            <a:avLst/>
          </a:prstGeom>
          <a:noFill/>
        </p:spPr>
        <p:txBody>
          <a:bodyPr wrap="square">
            <a:spAutoFit/>
          </a:bodyPr>
          <a:lstStyle/>
          <a:p>
            <a:r>
              <a:rPr lang="en-IN" dirty="0">
                <a:latin typeface="Palatino Linotype" pitchFamily="18" charset="0"/>
              </a:rPr>
              <a:t>When CHAR values are retrieved, the trailing spaces are removed (unless the </a:t>
            </a:r>
            <a:r>
              <a:rPr lang="en-IN" b="1" dirty="0">
                <a:latin typeface="Palatino Linotype" pitchFamily="18" charset="0"/>
              </a:rPr>
              <a:t>PAD_CHAR_TO_FULL_LENGTH</a:t>
            </a:r>
            <a:r>
              <a:rPr lang="en-IN" b="1" i="1" dirty="0">
                <a:latin typeface="Palatino Linotype" pitchFamily="18" charset="0"/>
              </a:rPr>
              <a:t> </a:t>
            </a:r>
            <a:r>
              <a:rPr lang="en-IN" dirty="0">
                <a:latin typeface="Palatino Linotype" pitchFamily="18" charset="0"/>
              </a:rPr>
              <a:t>SQL mode is enabled)</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3" name="Rectangle 12"/>
          <p:cNvSpPr/>
          <p:nvPr/>
        </p:nvSpPr>
        <p:spPr>
          <a:xfrm>
            <a:off x="597125" y="1916832"/>
            <a:ext cx="8990430" cy="880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'PAD_CHAR_TO_FULL_LENGTH';</a:t>
            </a:r>
          </a:p>
        </p:txBody>
      </p:sp>
      <p:sp>
        <p:nvSpPr>
          <p:cNvPr id="16" name="Rectangle 15"/>
          <p:cNvSpPr/>
          <p:nvPr/>
        </p:nvSpPr>
        <p:spPr>
          <a:xfrm>
            <a:off x="541516" y="3068960"/>
            <a:ext cx="2880319" cy="1200329"/>
          </a:xfrm>
          <a:prstGeom prst="rect">
            <a:avLst/>
          </a:prstGeom>
        </p:spPr>
        <p:txBody>
          <a:bodyPr wrap="square">
            <a:spAutoFit/>
          </a:bodyPr>
          <a:lstStyle/>
          <a:p>
            <a:r>
              <a:rPr lang="en-US" dirty="0"/>
              <a:t>CREATE TABLE string_table (</a:t>
            </a:r>
          </a:p>
          <a:p>
            <a:r>
              <a:rPr lang="en-US" dirty="0"/>
              <a:t>   col_char CHAR(10),</a:t>
            </a:r>
          </a:p>
          <a:p>
            <a:r>
              <a:rPr lang="en-US" dirty="0"/>
              <a:t>   col_varchar VARCHAR(10)</a:t>
            </a:r>
          </a:p>
          <a:p>
            <a:r>
              <a:rPr lang="en-US" dirty="0"/>
              <a:t>);</a:t>
            </a:r>
          </a:p>
        </p:txBody>
      </p:sp>
      <p:pic>
        <p:nvPicPr>
          <p:cNvPr id="17" name="Picture 4"/>
          <p:cNvPicPr>
            <a:picLocks noChangeAspect="1" noChangeArrowheads="1"/>
          </p:cNvPicPr>
          <p:nvPr/>
        </p:nvPicPr>
        <p:blipFill>
          <a:blip r:embed="rId3" cstate="print"/>
          <a:srcRect/>
          <a:stretch>
            <a:fillRect/>
          </a:stretch>
        </p:blipFill>
        <p:spPr bwMode="auto">
          <a:xfrm>
            <a:off x="3997899" y="2996952"/>
            <a:ext cx="2422087" cy="1296144"/>
          </a:xfrm>
          <a:prstGeom prst="rect">
            <a:avLst/>
          </a:prstGeom>
          <a:noFill/>
          <a:ln w="9525">
            <a:noFill/>
            <a:miter lim="800000"/>
            <a:headEnd/>
            <a:tailEnd/>
          </a:ln>
        </p:spPr>
      </p:pic>
      <p:sp>
        <p:nvSpPr>
          <p:cNvPr id="18" name="Rectangle 17"/>
          <p:cNvSpPr/>
          <p:nvPr/>
        </p:nvSpPr>
        <p:spPr>
          <a:xfrm>
            <a:off x="613523" y="4521894"/>
            <a:ext cx="10306219" cy="923330"/>
          </a:xfrm>
          <a:prstGeom prst="rect">
            <a:avLst/>
          </a:prstGeom>
        </p:spPr>
        <p:txBody>
          <a:bodyPr wrap="none">
            <a:spAutoFit/>
          </a:bodyPr>
          <a:lstStyle/>
          <a:p>
            <a:pPr marL="342900" indent="-342900">
              <a:buFont typeface="Arial" pitchFamily="34" charset="0"/>
              <a:buChar char="•"/>
            </a:pPr>
            <a:r>
              <a:rPr lang="en-US" dirty="0">
                <a:latin typeface="Palatino Linotype" pitchFamily="18" charset="0"/>
              </a:rPr>
              <a:t>INSERT INTO string_table values ('RAJ','RAJ');</a:t>
            </a:r>
          </a:p>
          <a:p>
            <a:pPr marL="342900" indent="-342900">
              <a:buFont typeface="Arial" pitchFamily="34" charset="0"/>
              <a:buChar char="•"/>
            </a:pPr>
            <a:r>
              <a:rPr lang="en-IN" b="1" dirty="0">
                <a:latin typeface="Palatino Linotype" panose="02040502050505030304" pitchFamily="18" charset="0"/>
                <a:cs typeface="Arial" panose="020B0604020202020204" pitchFamily="34" charset="0"/>
              </a:rPr>
              <a:t>SET sql_mode = 'PAD_CHAR_TO_FULL_LENGTH';</a:t>
            </a:r>
          </a:p>
          <a:p>
            <a:pPr marL="342900" indent="-342900">
              <a:buFont typeface="Arial" pitchFamily="34" charset="0"/>
              <a:buChar char="•"/>
            </a:pPr>
            <a:r>
              <a:rPr lang="en-US" dirty="0">
                <a:latin typeface="Palatino Linotype" pitchFamily="18" charset="0"/>
              </a:rPr>
              <a:t>SELECT length(col_char) as stringLenth, length(col_varchar) as stringLenth FROM string_table;</a:t>
            </a:r>
          </a:p>
        </p:txBody>
      </p:sp>
      <p:pic>
        <p:nvPicPr>
          <p:cNvPr id="668674" name="Picture 2"/>
          <p:cNvPicPr>
            <a:picLocks noChangeAspect="1" noChangeArrowheads="1"/>
          </p:cNvPicPr>
          <p:nvPr/>
        </p:nvPicPr>
        <p:blipFill>
          <a:blip r:embed="rId4" cstate="print"/>
          <a:srcRect/>
          <a:stretch>
            <a:fillRect/>
          </a:stretch>
        </p:blipFill>
        <p:spPr bwMode="auto">
          <a:xfrm>
            <a:off x="694606" y="5589240"/>
            <a:ext cx="2786403" cy="648000"/>
          </a:xfrm>
          <a:prstGeom prst="rect">
            <a:avLst/>
          </a:prstGeom>
          <a:noFill/>
          <a:ln w="9525">
            <a:noFill/>
            <a:miter lim="800000"/>
            <a:headEnd/>
            <a:tailEnd/>
          </a:ln>
        </p:spPr>
      </p:pic>
      <p:sp>
        <p:nvSpPr>
          <p:cNvPr id="15" name="Rectangle 1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string datatype</a:t>
            </a:r>
          </a:p>
        </p:txBody>
      </p:sp>
      <p:sp>
        <p:nvSpPr>
          <p:cNvPr id="14" name="Rectangle 13"/>
          <p:cNvSpPr/>
          <p:nvPr/>
        </p:nvSpPr>
        <p:spPr>
          <a:xfrm>
            <a:off x="11755679" y="0"/>
            <a:ext cx="397866"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val="1235870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date and time datatype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406574" y="764704"/>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8136904">
                  <a:extLst>
                    <a:ext uri="{9D8B030D-6E8A-4147-A177-3AD203B41FA5}">
                      <a16:colId xmlns:a16="http://schemas.microsoft.com/office/drawing/2014/main"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800" dirty="0">
                          <a:solidFill>
                            <a:schemeClr val="tx1"/>
                          </a:solidFill>
                          <a:latin typeface="Palatino Linotype" pitchFamily="18" charset="0"/>
                          <a:cs typeface="Arial" panose="020B0604020202020204" pitchFamily="34" charset="0"/>
                        </a:rPr>
                        <a:t>YEAR</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1 byte</a:t>
                      </a:r>
                    </a:p>
                  </a:txBody>
                  <a:tcPr marL="91428" marR="91428" anchor="ctr">
                    <a:solidFill>
                      <a:schemeClr val="bg1"/>
                    </a:solidFill>
                  </a:tcPr>
                </a:tc>
                <a:tc>
                  <a:txBody>
                    <a:bodyPr/>
                    <a:lstStyle/>
                    <a:p>
                      <a:r>
                        <a:rPr lang="en-US" sz="1800" dirty="0">
                          <a:solidFill>
                            <a:schemeClr val="tx1"/>
                          </a:solidFill>
                          <a:latin typeface="Palatino Linotype" pitchFamily="18" charset="0"/>
                          <a:cs typeface="Arial" panose="020B0604020202020204" pitchFamily="34" charset="0"/>
                        </a:rPr>
                        <a:t>YYYY </a:t>
                      </a:r>
                      <a:r>
                        <a:rPr lang="en-US" sz="1800" b="1" i="0" kern="1200" dirty="0">
                          <a:solidFill>
                            <a:schemeClr val="tx1"/>
                          </a:solidFill>
                          <a:latin typeface="Palatino Linotype" pitchFamily="18" charset="0"/>
                          <a:ea typeface="+mn-ea"/>
                          <a:cs typeface="+mn-cs"/>
                        </a:rPr>
                        <a:t>range</a:t>
                      </a:r>
                      <a:r>
                        <a:rPr lang="en-US" sz="1800" b="0" i="0" kern="1200" dirty="0">
                          <a:solidFill>
                            <a:schemeClr val="tx1"/>
                          </a:solidFill>
                          <a:latin typeface="Palatino Linotype" pitchFamily="18" charset="0"/>
                          <a:ea typeface="+mn-ea"/>
                          <a:cs typeface="+mn-cs"/>
                        </a:rPr>
                        <a:t> of 1901 to 2155</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Palatino Linotype" pitchFamily="18" charset="0"/>
                          <a:cs typeface="Arial" panose="020B0604020202020204" pitchFamily="34" charset="0"/>
                        </a:rPr>
                        <a:t>DATE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itchFamily="18" charset="0"/>
                          <a:ea typeface="+mn-ea"/>
                          <a:cs typeface="+mn-cs"/>
                        </a:rPr>
                        <a:t>YYYY-MM-DD </a:t>
                      </a:r>
                      <a:r>
                        <a:rPr lang="en-US" sz="1800" b="1" i="0" kern="1200" dirty="0">
                          <a:solidFill>
                            <a:schemeClr val="tx1"/>
                          </a:solidFill>
                          <a:latin typeface="Palatino Linotype" pitchFamily="18" charset="0"/>
                          <a:ea typeface="+mn-ea"/>
                          <a:cs typeface="+mn-cs"/>
                        </a:rPr>
                        <a:t>range</a:t>
                      </a:r>
                      <a:r>
                        <a:rPr lang="en-US" sz="1800" b="0" i="0" kern="1200" dirty="0">
                          <a:solidFill>
                            <a:schemeClr val="tx1"/>
                          </a:solidFill>
                          <a:latin typeface="Palatino Linotype" pitchFamily="18" charset="0"/>
                          <a:ea typeface="+mn-ea"/>
                          <a:cs typeface="+mn-cs"/>
                        </a:rPr>
                        <a:t> is '1000-01-01' to '9999-12-31'</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Palatino Linotype" pitchFamily="18" charset="0"/>
                          <a:cs typeface="Arial" panose="020B0604020202020204" pitchFamily="34" charset="0"/>
                        </a:rPr>
                        <a:t>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itchFamily="18" charset="0"/>
                          <a:ea typeface="+mn-ea"/>
                          <a:cs typeface="+mn-cs"/>
                        </a:rPr>
                        <a:t>HH:MM:SS  </a:t>
                      </a:r>
                      <a:r>
                        <a:rPr lang="en-US" sz="1800" b="1" i="0" kern="1200" dirty="0">
                          <a:solidFill>
                            <a:schemeClr val="tx1"/>
                          </a:solidFill>
                          <a:latin typeface="Palatino Linotype" pitchFamily="18" charset="0"/>
                          <a:ea typeface="+mn-ea"/>
                          <a:cs typeface="+mn-cs"/>
                        </a:rPr>
                        <a:t>range</a:t>
                      </a:r>
                      <a:r>
                        <a:rPr lang="en-US" sz="1800" b="0" i="0" kern="1200" dirty="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800" dirty="0">
                          <a:solidFill>
                            <a:schemeClr val="tx1"/>
                          </a:solidFill>
                          <a:latin typeface="Palatino Linotype" pitchFamily="18" charset="0"/>
                          <a:cs typeface="Arial" panose="020B0604020202020204" pitchFamily="34" charset="0"/>
                        </a:rPr>
                        <a:t>DATETIME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itchFamily="18" charset="0"/>
                          <a:ea typeface="+mn-ea"/>
                          <a:cs typeface="+mn-cs"/>
                        </a:rPr>
                        <a:t>YYYY-MM-DD hh:mm:ss </a:t>
                      </a:r>
                      <a:r>
                        <a:rPr lang="en-US" sz="1800" b="1" i="0" kern="1200" dirty="0">
                          <a:solidFill>
                            <a:schemeClr val="tx1"/>
                          </a:solidFill>
                          <a:latin typeface="Palatino Linotype" pitchFamily="18" charset="0"/>
                          <a:ea typeface="+mn-ea"/>
                          <a:cs typeface="+mn-cs"/>
                        </a:rPr>
                        <a:t>range</a:t>
                      </a:r>
                      <a:r>
                        <a:rPr lang="en-US" sz="1800" b="0" i="0" kern="1200" dirty="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4886169" y="2852936"/>
            <a:ext cx="2289157" cy="1944216"/>
          </a:xfrm>
          <a:prstGeom prst="rect">
            <a:avLst/>
          </a:prstGeom>
          <a:noFill/>
          <a:ln w="9525">
            <a:noFill/>
            <a:miter lim="800000"/>
            <a:headEnd/>
            <a:tailEnd/>
          </a:ln>
        </p:spPr>
      </p:pic>
      <p:sp>
        <p:nvSpPr>
          <p:cNvPr id="7" name="Rectangle 6"/>
          <p:cNvSpPr/>
          <p:nvPr/>
        </p:nvSpPr>
        <p:spPr>
          <a:xfrm>
            <a:off x="421674" y="2852936"/>
            <a:ext cx="3456384" cy="1754326"/>
          </a:xfrm>
          <a:prstGeom prst="rect">
            <a:avLst/>
          </a:prstGeom>
        </p:spPr>
        <p:txBody>
          <a:bodyPr wrap="square">
            <a:spAutoFit/>
          </a:bodyPr>
          <a:lstStyle/>
          <a:p>
            <a:r>
              <a:rPr lang="en-US" dirty="0"/>
              <a:t>CREATE TABLE date_table (    </a:t>
            </a:r>
          </a:p>
          <a:p>
            <a:r>
              <a:rPr lang="en-US" dirty="0"/>
              <a:t>   col_year YEAR,</a:t>
            </a:r>
          </a:p>
          <a:p>
            <a:r>
              <a:rPr lang="en-US" dirty="0"/>
              <a:t>   col_date DATE,</a:t>
            </a:r>
          </a:p>
          <a:p>
            <a:r>
              <a:rPr lang="en-US" dirty="0"/>
              <a:t>   col_time TIME,</a:t>
            </a:r>
          </a:p>
          <a:p>
            <a:r>
              <a:rPr lang="en-US" dirty="0"/>
              <a:t>   col_datetime DATETIME </a:t>
            </a:r>
          </a:p>
          <a:p>
            <a:r>
              <a:rPr lang="en-US" dirty="0"/>
              <a:t>);</a:t>
            </a:r>
          </a:p>
        </p:txBody>
      </p:sp>
      <p:sp>
        <p:nvSpPr>
          <p:cNvPr id="8" name="Rectangle 7"/>
          <p:cNvSpPr/>
          <p:nvPr/>
        </p:nvSpPr>
        <p:spPr>
          <a:xfrm>
            <a:off x="118542" y="4941168"/>
            <a:ext cx="9721080" cy="646331"/>
          </a:xfrm>
          <a:prstGeom prst="rect">
            <a:avLst/>
          </a:prstGeom>
        </p:spPr>
        <p:txBody>
          <a:bodyPr wrap="square">
            <a:spAutoFit/>
          </a:bodyPr>
          <a:lstStyle/>
          <a:p>
            <a:pPr marL="342900" indent="-342900">
              <a:buFont typeface="Arial" pitchFamily="34" charset="0"/>
              <a:buChar char="•"/>
            </a:pPr>
            <a:r>
              <a:rPr lang="en-US" dirty="0"/>
              <a:t>INSERT INTO date_table VALUES(2020, '2020-06-01','</a:t>
            </a:r>
            <a:r>
              <a:rPr lang="en-US" b="1" dirty="0">
                <a:solidFill>
                  <a:srgbClr val="FF0000"/>
                </a:solidFill>
              </a:rPr>
              <a:t>25:00:00</a:t>
            </a:r>
            <a:r>
              <a:rPr lang="en-US" dirty="0"/>
              <a:t>', '2020-06-01 14:11');</a:t>
            </a:r>
          </a:p>
          <a:p>
            <a:pPr marL="342900" indent="-342900">
              <a:buFont typeface="Arial" pitchFamily="34" charset="0"/>
              <a:buChar char="•"/>
            </a:pPr>
            <a:r>
              <a:rPr lang="en-US" dirty="0"/>
              <a:t>SELECT * FROM date_table;</a:t>
            </a:r>
          </a:p>
        </p:txBody>
      </p:sp>
      <p:pic>
        <p:nvPicPr>
          <p:cNvPr id="1027" name="Picture 3"/>
          <p:cNvPicPr>
            <a:picLocks noChangeAspect="1" noChangeArrowheads="1"/>
          </p:cNvPicPr>
          <p:nvPr/>
        </p:nvPicPr>
        <p:blipFill>
          <a:blip r:embed="rId4" cstate="print"/>
          <a:srcRect/>
          <a:stretch>
            <a:fillRect/>
          </a:stretch>
        </p:blipFill>
        <p:spPr bwMode="auto">
          <a:xfrm>
            <a:off x="6743279" y="5661248"/>
            <a:ext cx="1353601" cy="64800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176148" y="5661248"/>
            <a:ext cx="4910946" cy="648072"/>
          </a:xfrm>
          <a:prstGeom prst="rect">
            <a:avLst/>
          </a:prstGeom>
          <a:noFill/>
          <a:ln w="9525">
            <a:noFill/>
            <a:miter lim="800000"/>
            <a:headEnd/>
            <a:tailEnd/>
          </a:ln>
        </p:spPr>
      </p:pic>
      <p:sp>
        <p:nvSpPr>
          <p:cNvPr id="11" name="Rectangle 10"/>
          <p:cNvSpPr/>
          <p:nvPr/>
        </p:nvSpPr>
        <p:spPr>
          <a:xfrm>
            <a:off x="6340863" y="5301208"/>
            <a:ext cx="5849550" cy="369332"/>
          </a:xfrm>
          <a:prstGeom prst="rect">
            <a:avLst/>
          </a:prstGeom>
        </p:spPr>
        <p:txBody>
          <a:bodyPr wrap="none">
            <a:spAutoFit/>
          </a:bodyPr>
          <a:lstStyle/>
          <a:p>
            <a:pPr marL="342900" indent="-342900">
              <a:buFont typeface="Arial" pitchFamily="34" charset="0"/>
              <a:buChar char="•"/>
            </a:pPr>
            <a:r>
              <a:rPr lang="en-US" dirty="0"/>
              <a:t>SELECT DATE_FORMAT(col_time, '%T') FROM date_table;</a:t>
            </a:r>
          </a:p>
        </p:txBody>
      </p:sp>
      <p:sp>
        <p:nvSpPr>
          <p:cNvPr id="12" name="Rectangle 11"/>
          <p:cNvSpPr/>
          <p:nvPr/>
        </p:nvSpPr>
        <p:spPr>
          <a:xfrm>
            <a:off x="11755679" y="0"/>
            <a:ext cx="397866"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val="219941211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boolean datatype </a:t>
            </a:r>
          </a:p>
        </p:txBody>
      </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764704"/>
            <a:ext cx="5725670" cy="369332"/>
          </a:xfrm>
          <a:prstGeom prst="rect">
            <a:avLst/>
          </a:prstGeom>
        </p:spPr>
        <p:txBody>
          <a:bodyPr wrap="non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pic>
        <p:nvPicPr>
          <p:cNvPr id="2050" name="Picture 2"/>
          <p:cNvPicPr>
            <a:picLocks noChangeAspect="1" noChangeArrowheads="1"/>
          </p:cNvPicPr>
          <p:nvPr/>
        </p:nvPicPr>
        <p:blipFill>
          <a:blip r:embed="rId3" cstate="print"/>
          <a:srcRect/>
          <a:stretch>
            <a:fillRect/>
          </a:stretch>
        </p:blipFill>
        <p:spPr bwMode="auto">
          <a:xfrm>
            <a:off x="4367014" y="1412776"/>
            <a:ext cx="2176242" cy="1224136"/>
          </a:xfrm>
          <a:prstGeom prst="rect">
            <a:avLst/>
          </a:prstGeom>
          <a:noFill/>
          <a:ln w="9525">
            <a:noFill/>
            <a:miter lim="800000"/>
            <a:headEnd/>
            <a:tailEnd/>
          </a:ln>
        </p:spPr>
      </p:pic>
      <p:sp>
        <p:nvSpPr>
          <p:cNvPr id="14" name="Rectangle 13"/>
          <p:cNvSpPr/>
          <p:nvPr/>
        </p:nvSpPr>
        <p:spPr>
          <a:xfrm>
            <a:off x="478582" y="1412776"/>
            <a:ext cx="3312367" cy="1200329"/>
          </a:xfrm>
          <a:prstGeom prst="rect">
            <a:avLst/>
          </a:prstGeom>
        </p:spPr>
        <p:txBody>
          <a:bodyPr wrap="square">
            <a:spAutoFit/>
          </a:bodyPr>
          <a:lstStyle/>
          <a:p>
            <a:r>
              <a:rPr lang="en-US" dirty="0"/>
              <a:t>CREATE TABLE boolean_table (  </a:t>
            </a:r>
          </a:p>
          <a:p>
            <a:r>
              <a:rPr lang="en-US" dirty="0"/>
              <a:t>    title VARCHAR(42),</a:t>
            </a:r>
          </a:p>
          <a:p>
            <a:r>
              <a:rPr lang="en-US" dirty="0"/>
              <a:t>    completed TINYINT(1)</a:t>
            </a:r>
          </a:p>
          <a:p>
            <a:r>
              <a:rPr lang="en-US" dirty="0"/>
              <a:t>);</a:t>
            </a:r>
          </a:p>
        </p:txBody>
      </p:sp>
      <p:sp>
        <p:nvSpPr>
          <p:cNvPr id="15" name="Rectangle 14"/>
          <p:cNvSpPr/>
          <p:nvPr/>
        </p:nvSpPr>
        <p:spPr>
          <a:xfrm>
            <a:off x="406574" y="3068960"/>
            <a:ext cx="6092825" cy="2031325"/>
          </a:xfrm>
          <a:prstGeom prst="rect">
            <a:avLst/>
          </a:prstGeom>
        </p:spPr>
        <p:txBody>
          <a:bodyPr>
            <a:spAutoFit/>
          </a:bodyPr>
          <a:lstStyle/>
          <a:p>
            <a:r>
              <a:rPr lang="en-US" dirty="0"/>
              <a:t>INSERT INTO boolean_table VALUE('Task1', 0);</a:t>
            </a:r>
          </a:p>
          <a:p>
            <a:r>
              <a:rPr lang="en-US" dirty="0"/>
              <a:t>INSERT INTO boolean_table VALUE('Task2', 1);</a:t>
            </a:r>
          </a:p>
          <a:p>
            <a:r>
              <a:rPr lang="en-US" dirty="0"/>
              <a:t>INSERT INTO boolean_table VALUE('Task3', False);</a:t>
            </a:r>
          </a:p>
          <a:p>
            <a:r>
              <a:rPr lang="en-US" dirty="0"/>
              <a:t>INSERT INTO boolean_table VALUE('Task4', True);</a:t>
            </a:r>
          </a:p>
          <a:p>
            <a:r>
              <a:rPr lang="en-US" dirty="0"/>
              <a:t>INSERT INTO boolean_table VALUE('Task5', null);</a:t>
            </a:r>
          </a:p>
          <a:p>
            <a:r>
              <a:rPr lang="en-US" dirty="0"/>
              <a:t>INSERT INTO boolean_table VALUE('Task6', default);</a:t>
            </a:r>
          </a:p>
          <a:p>
            <a:r>
              <a:rPr lang="en-US" dirty="0"/>
              <a:t>INSERT INTO boolean_table VALUE('Task7', 1&gt;2);</a:t>
            </a:r>
          </a:p>
        </p:txBody>
      </p:sp>
      <p:pic>
        <p:nvPicPr>
          <p:cNvPr id="2052" name="Picture 4"/>
          <p:cNvPicPr>
            <a:picLocks noChangeAspect="1" noChangeArrowheads="1"/>
          </p:cNvPicPr>
          <p:nvPr/>
        </p:nvPicPr>
        <p:blipFill>
          <a:blip r:embed="rId4" cstate="print"/>
          <a:srcRect/>
          <a:stretch>
            <a:fillRect/>
          </a:stretch>
        </p:blipFill>
        <p:spPr bwMode="auto">
          <a:xfrm>
            <a:off x="7333645" y="3573016"/>
            <a:ext cx="2073929" cy="2088232"/>
          </a:xfrm>
          <a:prstGeom prst="rect">
            <a:avLst/>
          </a:prstGeom>
          <a:noFill/>
          <a:ln w="9525">
            <a:noFill/>
            <a:miter lim="800000"/>
            <a:headEnd/>
            <a:tailEnd/>
          </a:ln>
        </p:spPr>
      </p:pic>
      <p:sp>
        <p:nvSpPr>
          <p:cNvPr id="18" name="Rectangle 17"/>
          <p:cNvSpPr/>
          <p:nvPr/>
        </p:nvSpPr>
        <p:spPr>
          <a:xfrm>
            <a:off x="7175326" y="3068960"/>
            <a:ext cx="3117969" cy="369332"/>
          </a:xfrm>
          <a:prstGeom prst="rect">
            <a:avLst/>
          </a:prstGeom>
        </p:spPr>
        <p:txBody>
          <a:bodyPr wrap="none">
            <a:spAutoFit/>
          </a:bodyPr>
          <a:lstStyle/>
          <a:p>
            <a:r>
              <a:rPr lang="en-US" dirty="0"/>
              <a:t>SELECT * FROM boolean_table;</a:t>
            </a:r>
          </a:p>
        </p:txBody>
      </p:sp>
      <p:sp>
        <p:nvSpPr>
          <p:cNvPr id="10" name="Rectangle 9"/>
          <p:cNvSpPr/>
          <p:nvPr/>
        </p:nvSpPr>
        <p:spPr>
          <a:xfrm>
            <a:off x="11755679" y="0"/>
            <a:ext cx="397866"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val="418711980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binary datatype </a:t>
            </a:r>
          </a:p>
        </p:txBody>
      </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910461"/>
            <a:ext cx="11377264" cy="92333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itchFamily="18" charset="0"/>
                <a:cs typeface="Arial" panose="020B0604020202020204" pitchFamily="34" charset="0"/>
              </a:rPr>
              <a:t>BLOB is </a:t>
            </a:r>
            <a:r>
              <a:rPr lang="en-US" dirty="0">
                <a:latin typeface="Palatino Linotype" pitchFamily="18" charset="0"/>
              </a:rPr>
              <a:t>binary large object. BLOBs are treated as binary strings while TEXT objects are treated as character strings. BLOB can be used to store binary data that means we can store pictures, videos, sounds and programs also.</a:t>
            </a:r>
            <a:endParaRPr lang="en-IN" dirty="0">
              <a:latin typeface="Palatino Linotype" pitchFamily="18"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195887022"/>
              </p:ext>
            </p:extLst>
          </p:nvPr>
        </p:nvGraphicFramePr>
        <p:xfrm>
          <a:off x="406574" y="2052722"/>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8136904">
                  <a:extLst>
                    <a:ext uri="{9D8B030D-6E8A-4147-A177-3AD203B41FA5}">
                      <a16:colId xmlns:a16="http://schemas.microsoft.com/office/drawing/2014/main"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US" sz="1800" b="0" i="0" kern="1200" dirty="0">
                          <a:solidFill>
                            <a:schemeClr val="tx1"/>
                          </a:solidFill>
                          <a:latin typeface="Palatino Linotype" pitchFamily="18" charset="0"/>
                          <a:ea typeface="+mn-ea"/>
                          <a:cs typeface="+mn-cs"/>
                        </a:rPr>
                        <a:t>TINYBLOB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a:solidFill>
                            <a:schemeClr val="tx1"/>
                          </a:solidFill>
                          <a:latin typeface="Palatino Linotype" pitchFamily="18" charset="0"/>
                          <a:ea typeface="+mn-ea"/>
                          <a:cs typeface="+mn-cs"/>
                        </a:rPr>
                        <a:t>range</a:t>
                      </a:r>
                      <a:r>
                        <a:rPr lang="en-US" sz="1800" b="0" i="0" kern="1200" dirty="0">
                          <a:solidFill>
                            <a:schemeClr val="tx1"/>
                          </a:solidFill>
                          <a:latin typeface="Palatino Linotype" pitchFamily="18" charset="0"/>
                          <a:ea typeface="+mn-ea"/>
                          <a:cs typeface="+mn-cs"/>
                        </a:rPr>
                        <a:t> is </a:t>
                      </a:r>
                      <a:r>
                        <a:rPr lang="en-US" sz="1800" b="0" i="0" kern="1200" dirty="0">
                          <a:solidFill>
                            <a:schemeClr val="tx1"/>
                          </a:solidFill>
                          <a:latin typeface="+mn-lt"/>
                          <a:ea typeface="+mn-ea"/>
                          <a:cs typeface="+mn-cs"/>
                        </a:rPr>
                        <a:t>255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US" sz="1800" b="0" i="0" kern="1200" dirty="0">
                          <a:solidFill>
                            <a:schemeClr val="tx1"/>
                          </a:solidFill>
                          <a:latin typeface="Palatino Linotype" pitchFamily="18" charset="0"/>
                          <a:ea typeface="+mn-ea"/>
                          <a:cs typeface="+mn-cs"/>
                        </a:rPr>
                        <a:t>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a:solidFill>
                            <a:schemeClr val="tx1"/>
                          </a:solidFill>
                          <a:latin typeface="Palatino Linotype" pitchFamily="18" charset="0"/>
                          <a:ea typeface="+mn-ea"/>
                          <a:cs typeface="+mn-cs"/>
                        </a:rPr>
                        <a:t>range</a:t>
                      </a:r>
                      <a:r>
                        <a:rPr lang="en-US" sz="1800" b="0" i="0" kern="1200" dirty="0">
                          <a:solidFill>
                            <a:schemeClr val="tx1"/>
                          </a:solidFill>
                          <a:latin typeface="Palatino Linotype" pitchFamily="18" charset="0"/>
                          <a:ea typeface="+mn-ea"/>
                          <a:cs typeface="+mn-cs"/>
                        </a:rPr>
                        <a:t> is </a:t>
                      </a:r>
                      <a:r>
                        <a:rPr lang="en-US" sz="1800" b="0" i="0" kern="1200" dirty="0">
                          <a:solidFill>
                            <a:schemeClr val="tx1"/>
                          </a:solidFill>
                          <a:latin typeface="+mn-lt"/>
                          <a:ea typeface="+mn-ea"/>
                          <a:cs typeface="+mn-cs"/>
                        </a:rPr>
                        <a:t>65,535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US" sz="1800" b="0" i="0" kern="1200" dirty="0">
                          <a:solidFill>
                            <a:schemeClr val="tx1"/>
                          </a:solidFill>
                          <a:latin typeface="Palatino Linotype" pitchFamily="18" charset="0"/>
                          <a:ea typeface="+mn-ea"/>
                          <a:cs typeface="+mn-cs"/>
                        </a:rPr>
                        <a:t>MEDIUMBLOB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a:solidFill>
                            <a:schemeClr val="tx1"/>
                          </a:solidFill>
                          <a:latin typeface="Palatino Linotype" pitchFamily="18" charset="0"/>
                          <a:ea typeface="+mn-ea"/>
                          <a:cs typeface="+mn-cs"/>
                        </a:rPr>
                        <a:t>range</a:t>
                      </a:r>
                      <a:r>
                        <a:rPr lang="en-US" sz="1800" b="0" i="0" kern="1200" dirty="0">
                          <a:solidFill>
                            <a:schemeClr val="tx1"/>
                          </a:solidFill>
                          <a:latin typeface="Palatino Linotype" pitchFamily="18" charset="0"/>
                          <a:ea typeface="+mn-ea"/>
                          <a:cs typeface="+mn-cs"/>
                        </a:rPr>
                        <a:t> is </a:t>
                      </a:r>
                      <a:r>
                        <a:rPr lang="en-US" sz="1800" b="0" i="0" kern="1200" dirty="0">
                          <a:solidFill>
                            <a:schemeClr val="tx1"/>
                          </a:solidFill>
                          <a:latin typeface="+mn-lt"/>
                          <a:ea typeface="+mn-ea"/>
                          <a:cs typeface="+mn-cs"/>
                        </a:rPr>
                        <a:t>16,777,215</a:t>
                      </a:r>
                      <a:r>
                        <a:rPr lang="en-US" sz="1800" b="1" i="0" kern="1200" dirty="0">
                          <a:solidFill>
                            <a:schemeClr val="tx1"/>
                          </a:solidFill>
                          <a:latin typeface="+mn-lt"/>
                          <a:ea typeface="+mn-ea"/>
                          <a:cs typeface="+mn-cs"/>
                        </a:rPr>
                        <a:t> </a:t>
                      </a:r>
                      <a:r>
                        <a:rPr lang="en-US" sz="1800" b="0" i="0" kern="1200" dirty="0">
                          <a:solidFill>
                            <a:schemeClr val="tx1"/>
                          </a:solidFill>
                          <a:latin typeface="+mn-lt"/>
                          <a:ea typeface="+mn-ea"/>
                          <a:cs typeface="+mn-cs"/>
                        </a:rPr>
                        <a:t>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US" sz="1800" b="0" i="0" kern="1200" dirty="0">
                          <a:solidFill>
                            <a:schemeClr val="tx1"/>
                          </a:solidFill>
                          <a:latin typeface="Palatino Linotype" pitchFamily="18" charset="0"/>
                          <a:ea typeface="+mn-ea"/>
                          <a:cs typeface="+mn-cs"/>
                        </a:rPr>
                        <a:t>LONGBLOB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a:solidFill>
                            <a:schemeClr val="tx1"/>
                          </a:solidFill>
                          <a:latin typeface="Palatino Linotype" pitchFamily="18" charset="0"/>
                          <a:ea typeface="+mn-ea"/>
                          <a:cs typeface="+mn-cs"/>
                        </a:rPr>
                        <a:t>range</a:t>
                      </a:r>
                      <a:r>
                        <a:rPr lang="en-US" sz="1800" b="0" i="0" kern="1200" dirty="0">
                          <a:solidFill>
                            <a:schemeClr val="tx1"/>
                          </a:solidFill>
                          <a:latin typeface="Palatino Linotype" pitchFamily="18" charset="0"/>
                          <a:ea typeface="+mn-ea"/>
                          <a:cs typeface="+mn-cs"/>
                        </a:rPr>
                        <a:t> is </a:t>
                      </a:r>
                      <a:r>
                        <a:rPr lang="en-US" sz="1800" b="0" i="0" kern="1200" dirty="0">
                          <a:solidFill>
                            <a:schemeClr val="tx1"/>
                          </a:solidFill>
                          <a:latin typeface="+mn-lt"/>
                          <a:ea typeface="+mn-ea"/>
                          <a:cs typeface="+mn-cs"/>
                        </a:rPr>
                        <a:t>4,294,967,295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1026" name="Picture 2"/>
          <p:cNvPicPr>
            <a:picLocks noChangeAspect="1" noChangeArrowheads="1"/>
          </p:cNvPicPr>
          <p:nvPr/>
        </p:nvPicPr>
        <p:blipFill>
          <a:blip r:embed="rId3" cstate="print"/>
          <a:srcRect/>
          <a:stretch>
            <a:fillRect/>
          </a:stretch>
        </p:blipFill>
        <p:spPr bwMode="auto">
          <a:xfrm>
            <a:off x="4222998" y="4338970"/>
            <a:ext cx="2376264" cy="1659402"/>
          </a:xfrm>
          <a:prstGeom prst="rect">
            <a:avLst/>
          </a:prstGeom>
          <a:noFill/>
          <a:ln w="9525">
            <a:noFill/>
            <a:miter lim="800000"/>
            <a:headEnd/>
            <a:tailEnd/>
          </a:ln>
        </p:spPr>
      </p:pic>
      <p:sp>
        <p:nvSpPr>
          <p:cNvPr id="12" name="Rectangle 11"/>
          <p:cNvSpPr/>
          <p:nvPr/>
        </p:nvSpPr>
        <p:spPr>
          <a:xfrm>
            <a:off x="406574" y="4338970"/>
            <a:ext cx="6092825" cy="1754326"/>
          </a:xfrm>
          <a:prstGeom prst="rect">
            <a:avLst/>
          </a:prstGeom>
        </p:spPr>
        <p:txBody>
          <a:bodyPr>
            <a:spAutoFit/>
          </a:bodyPr>
          <a:lstStyle/>
          <a:p>
            <a:r>
              <a:rPr lang="en-US" dirty="0"/>
              <a:t>CREATE TABLE blob_table (  </a:t>
            </a:r>
          </a:p>
          <a:p>
            <a:r>
              <a:rPr lang="en-US" dirty="0"/>
              <a:t>   col_tinyblob TINYBLOB,</a:t>
            </a:r>
          </a:p>
          <a:p>
            <a:r>
              <a:rPr lang="en-US" dirty="0"/>
              <a:t>   col_blob BLOB,</a:t>
            </a:r>
          </a:p>
          <a:p>
            <a:r>
              <a:rPr lang="en-US" dirty="0"/>
              <a:t>   col_mediumblob MEDIUMBLOB,</a:t>
            </a:r>
          </a:p>
          <a:p>
            <a:r>
              <a:rPr lang="en-US" dirty="0"/>
              <a:t>   col_LONGBLOB LONGBLOB</a:t>
            </a:r>
          </a:p>
          <a:p>
            <a:r>
              <a:rPr lang="en-US" dirty="0"/>
              <a:t> );</a:t>
            </a:r>
          </a:p>
        </p:txBody>
      </p:sp>
      <p:sp>
        <p:nvSpPr>
          <p:cNvPr id="8" name="Rectangle 7"/>
          <p:cNvSpPr/>
          <p:nvPr/>
        </p:nvSpPr>
        <p:spPr>
          <a:xfrm>
            <a:off x="11755679" y="0"/>
            <a:ext cx="397866"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val="418711980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a:latin typeface="Segoe UI Light" panose="020B0502040204020203" pitchFamily="34" charset="0"/>
                <a:cs typeface="Segoe UI Light" panose="020B0502040204020203" pitchFamily="34" charset="0"/>
              </a:rPr>
              <a:t>SQL Commands</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8153EDC4-CB36-45EB-A136-391B0BA57198}"/>
              </a:ext>
            </a:extLst>
          </p:cNvPr>
          <p:cNvSpPr/>
          <p:nvPr/>
        </p:nvSpPr>
        <p:spPr>
          <a:xfrm>
            <a:off x="406574" y="2991473"/>
            <a:ext cx="10585176" cy="2435218"/>
          </a:xfrm>
          <a:prstGeom prst="rect">
            <a:avLst/>
          </a:prstGeom>
        </p:spPr>
        <p:txBody>
          <a:bodyPr wrap="square">
            <a:spAutoFit/>
          </a:bodyPr>
          <a:lstStyle/>
          <a:p>
            <a:pPr fontAlgn="base"/>
            <a:r>
              <a:rPr lang="en-US" sz="2000" dirty="0">
                <a:latin typeface="Palatino Linotype" panose="02040502050505030304" pitchFamily="18" charset="0"/>
              </a:rPr>
              <a:t>These SQL commands are mainly categorized into four categories as:</a:t>
            </a:r>
          </a:p>
          <a:p>
            <a:pPr marL="342900" indent="-342900" fontAlgn="base">
              <a:lnSpc>
                <a:spcPct val="150000"/>
              </a:lnSpc>
              <a:buFont typeface="+mj-lt"/>
              <a:buAutoNum type="arabicPeriod"/>
            </a:pPr>
            <a:endParaRPr lang="en-US" dirty="0">
              <a:latin typeface="Palatino Linotype" panose="02040502050505030304" pitchFamily="18" charset="0"/>
            </a:endParaRPr>
          </a:p>
          <a:p>
            <a:pPr marL="342900" indent="-342900" fontAlgn="base">
              <a:lnSpc>
                <a:spcPct val="150000"/>
              </a:lnSpc>
              <a:buFont typeface="+mj-lt"/>
              <a:buAutoNum type="arabicPeriod"/>
            </a:pPr>
            <a:r>
              <a:rPr lang="en-US" dirty="0">
                <a:latin typeface="Palatino Linotype" panose="02040502050505030304" pitchFamily="18" charset="0"/>
              </a:rPr>
              <a:t>DDL – Data Definition Language</a:t>
            </a:r>
          </a:p>
          <a:p>
            <a:pPr marL="342900" indent="-342900" fontAlgn="base">
              <a:lnSpc>
                <a:spcPct val="150000"/>
              </a:lnSpc>
              <a:buFont typeface="+mj-lt"/>
              <a:buAutoNum type="arabicPeriod"/>
            </a:pPr>
            <a:r>
              <a:rPr lang="en-US" dirty="0">
                <a:latin typeface="Palatino Linotype" panose="02040502050505030304" pitchFamily="18" charset="0"/>
              </a:rPr>
              <a:t>DML – Data Manipulation Language</a:t>
            </a:r>
          </a:p>
          <a:p>
            <a:pPr marL="342900" indent="-342900" fontAlgn="base">
              <a:lnSpc>
                <a:spcPct val="150000"/>
              </a:lnSpc>
              <a:buFont typeface="+mj-lt"/>
              <a:buAutoNum type="arabicPeriod"/>
            </a:pPr>
            <a:r>
              <a:rPr lang="en-US" dirty="0">
                <a:latin typeface="Palatino Linotype" panose="02040502050505030304" pitchFamily="18" charset="0"/>
              </a:rPr>
              <a:t>DCL – Data Control Language</a:t>
            </a:r>
          </a:p>
          <a:p>
            <a:pPr marL="342900" indent="-342900" fontAlgn="base">
              <a:lnSpc>
                <a:spcPct val="150000"/>
              </a:lnSpc>
              <a:buFont typeface="+mj-lt"/>
              <a:buAutoNum type="arabicPeriod"/>
            </a:pPr>
            <a:r>
              <a:rPr lang="en-US" dirty="0">
                <a:latin typeface="Palatino Linotype" panose="02040502050505030304" pitchFamily="18" charset="0"/>
              </a:rPr>
              <a:t>TCL – </a:t>
            </a:r>
            <a:r>
              <a:rPr lang="en-IN" dirty="0">
                <a:latin typeface="Palatino Linotype" panose="02040502050505030304" pitchFamily="18" charset="0"/>
              </a:rPr>
              <a:t>Transaction Control Language</a:t>
            </a:r>
            <a:endParaRPr lang="en-US" dirty="0">
              <a:latin typeface="Palatino Linotype" panose="02040502050505030304" pitchFamily="18" charset="0"/>
            </a:endParaRPr>
          </a:p>
        </p:txBody>
      </p:sp>
      <p:sp>
        <p:nvSpPr>
          <p:cNvPr id="6" name="Rectangle 5"/>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val="179276966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DDL – Data </a:t>
            </a:r>
            <a:r>
              <a:rPr lang="en-US" sz="3600">
                <a:latin typeface="Palatino Linotype" panose="02040502050505030304" pitchFamily="18" charset="0"/>
              </a:rPr>
              <a:t>Definition Language</a:t>
            </a:r>
            <a:endParaRPr lang="en-US" sz="3600" dirty="0">
              <a:latin typeface="Palatino Linotype" panose="02040502050505030304" pitchFamily="18" charset="0"/>
            </a:endParaRPr>
          </a:p>
        </p:txBody>
      </p:sp>
      <p:sp>
        <p:nvSpPr>
          <p:cNvPr id="8" name="Rectangle 7">
            <a:extLst>
              <a:ext uri="{FF2B5EF4-FFF2-40B4-BE49-F238E27FC236}">
                <a16:creationId xmlns:a16="http://schemas.microsoft.com/office/drawing/2014/main" id="{C707D178-938A-42DB-AC53-9C9F9C8D4B88}"/>
              </a:ext>
            </a:extLst>
          </p:cNvPr>
          <p:cNvSpPr/>
          <p:nvPr/>
        </p:nvSpPr>
        <p:spPr>
          <a:xfrm>
            <a:off x="191018" y="836712"/>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creating, modifying, and dropping the structure of database objects. Some DDL commands are CREATE, ALTER, and DROP.</a:t>
            </a:r>
            <a:endParaRPr lang="en-IN" dirty="0">
              <a:solidFill>
                <a:schemeClr val="tx1">
                  <a:lumMod val="95000"/>
                  <a:lumOff val="5000"/>
                </a:schemeClr>
              </a:solidFill>
              <a:latin typeface="Palatino Linotype" panose="02040502050505030304" pitchFamily="18" charset="0"/>
            </a:endParaRPr>
          </a:p>
        </p:txBody>
      </p:sp>
      <p:sp>
        <p:nvSpPr>
          <p:cNvPr id="9" name="Rectangle 8">
            <a:extLst>
              <a:ext uri="{FF2B5EF4-FFF2-40B4-BE49-F238E27FC236}">
                <a16:creationId xmlns:a16="http://schemas.microsoft.com/office/drawing/2014/main" id="{E06A65BF-748F-4D11-AF08-BBF35022EAFD}"/>
              </a:ext>
            </a:extLst>
          </p:cNvPr>
          <p:cNvSpPr/>
          <p:nvPr/>
        </p:nvSpPr>
        <p:spPr>
          <a:xfrm>
            <a:off x="191018" y="1484784"/>
            <a:ext cx="11592820" cy="5170646"/>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CREATE</a:t>
            </a:r>
            <a:r>
              <a:rPr lang="en-US" dirty="0">
                <a:solidFill>
                  <a:schemeClr val="tx1">
                    <a:lumMod val="95000"/>
                    <a:lumOff val="5000"/>
                  </a:schemeClr>
                </a:solidFill>
                <a:latin typeface="Palatino Linotype" panose="02040502050505030304" pitchFamily="18" charset="0"/>
              </a:rPr>
              <a:t>: It is used to create the database and its objects (like tables, functions, views, indexes, procedures, triggers).</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r>
              <a:rPr lang="en-US" dirty="0">
                <a:latin typeface="Palatino Linotype" pitchFamily="18" charset="0"/>
              </a:rPr>
              <a:t>  CREATE TABLE student (</a:t>
            </a:r>
          </a:p>
          <a:p>
            <a:r>
              <a:rPr lang="en-US" dirty="0">
                <a:latin typeface="Palatino Linotype" pitchFamily="18" charset="0"/>
              </a:rPr>
              <a:t>     ID INT,</a:t>
            </a:r>
          </a:p>
          <a:p>
            <a:r>
              <a:rPr lang="en-US" dirty="0">
                <a:latin typeface="Palatino Linotype" pitchFamily="18" charset="0"/>
              </a:rPr>
              <a:t>     firstName VARCHAR(45),</a:t>
            </a:r>
          </a:p>
          <a:p>
            <a:r>
              <a:rPr lang="en-US" dirty="0">
                <a:latin typeface="Palatino Linotype" pitchFamily="18" charset="0"/>
              </a:rPr>
              <a:t>     lastName VARCHAR(45),</a:t>
            </a:r>
          </a:p>
          <a:p>
            <a:r>
              <a:rPr lang="en-US" dirty="0">
                <a:latin typeface="Palatino Linotype" pitchFamily="18" charset="0"/>
              </a:rPr>
              <a:t>     DoB DATE</a:t>
            </a:r>
          </a:p>
          <a:p>
            <a:r>
              <a:rPr lang="en-US" dirty="0">
                <a:latin typeface="Palatino Linotype" pitchFamily="18" charset="0"/>
              </a:rPr>
              <a:t>  );</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ALTER:</a:t>
            </a:r>
            <a:r>
              <a:rPr lang="en-US" dirty="0">
                <a:solidFill>
                  <a:schemeClr val="tx1">
                    <a:lumMod val="95000"/>
                    <a:lumOff val="5000"/>
                  </a:schemeClr>
                </a:solidFill>
                <a:latin typeface="Palatino Linotype" panose="02040502050505030304" pitchFamily="18" charset="0"/>
              </a:rPr>
              <a:t> Alter command is used to modify the existing database objects. It can add, delete/drop or modify columns in the existing table. It can also be used to add and drop various constraints on the existing table.</a:t>
            </a:r>
          </a:p>
          <a:p>
            <a:pPr marL="285750" indent="-285750"/>
            <a:endParaRPr lang="en-US" sz="800" dirty="0">
              <a:latin typeface="Palatino Linotype" pitchFamily="18" charset="0"/>
            </a:endParaRPr>
          </a:p>
          <a:p>
            <a:pPr marL="285750" indent="-285750"/>
            <a:r>
              <a:rPr lang="en-US" dirty="0">
                <a:latin typeface="Palatino Linotype" pitchFamily="18" charset="0"/>
              </a:rPr>
              <a:t>      ALTER TABLE student ADD COLUMN emailID VARCHAR(145);</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DROP</a:t>
            </a:r>
            <a:r>
              <a:rPr lang="en-US" dirty="0">
                <a:solidFill>
                  <a:schemeClr val="tx1">
                    <a:lumMod val="95000"/>
                    <a:lumOff val="5000"/>
                  </a:schemeClr>
                </a:solidFill>
                <a:latin typeface="Palatino Linotype" panose="02040502050505030304" pitchFamily="18" charset="0"/>
              </a:rPr>
              <a:t>: DROP command is used to delete the various existing </a:t>
            </a:r>
          </a:p>
          <a:p>
            <a:pPr marL="261938"/>
            <a:r>
              <a:rPr lang="en-US" dirty="0">
                <a:solidFill>
                  <a:schemeClr val="tx1">
                    <a:lumMod val="95000"/>
                    <a:lumOff val="5000"/>
                  </a:schemeClr>
                </a:solidFill>
                <a:latin typeface="Palatino Linotype" panose="02040502050505030304" pitchFamily="18" charset="0"/>
              </a:rPr>
              <a:t>database objects like (database, table, a view or other objects). </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r>
              <a:rPr lang="en-US" dirty="0">
                <a:latin typeface="Palatino Linotype" pitchFamily="18" charset="0"/>
              </a:rPr>
              <a:t>     DROP TABLE student;</a:t>
            </a:r>
            <a:endParaRPr lang="en-US" dirty="0">
              <a:solidFill>
                <a:schemeClr val="tx1">
                  <a:lumMod val="95000"/>
                  <a:lumOff val="5000"/>
                </a:schemeClr>
              </a:solidFill>
              <a:latin typeface="Palatino Linotype" panose="02040502050505030304" pitchFamily="18" charset="0"/>
            </a:endParaRPr>
          </a:p>
        </p:txBody>
      </p:sp>
      <p:sp>
        <p:nvSpPr>
          <p:cNvPr id="10" name="Rectangle 9"/>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(2)</a:t>
            </a:r>
            <a:endParaRPr lang="en-US" dirty="0"/>
          </a:p>
        </p:txBody>
      </p:sp>
      <p:pic>
        <p:nvPicPr>
          <p:cNvPr id="2" name="Picture 2"/>
          <p:cNvPicPr>
            <a:picLocks noChangeAspect="1" noChangeArrowheads="1"/>
          </p:cNvPicPr>
          <p:nvPr/>
        </p:nvPicPr>
        <p:blipFill>
          <a:blip r:embed="rId3" cstate="print"/>
          <a:srcRect/>
          <a:stretch>
            <a:fillRect/>
          </a:stretch>
        </p:blipFill>
        <p:spPr bwMode="auto">
          <a:xfrm>
            <a:off x="8039422" y="2060848"/>
            <a:ext cx="1762212" cy="1512168"/>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3646934" y="2204864"/>
            <a:ext cx="3718090" cy="1008112"/>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7696100" y="4829522"/>
            <a:ext cx="3295650" cy="1047750"/>
          </a:xfrm>
          <a:prstGeom prst="rect">
            <a:avLst/>
          </a:prstGeom>
          <a:noFill/>
          <a:ln w="9525">
            <a:noFill/>
            <a:miter lim="800000"/>
            <a:headEnd/>
            <a:tailEnd/>
          </a:ln>
        </p:spPr>
      </p:pic>
    </p:spTree>
    <p:extLst>
      <p:ext uri="{BB962C8B-B14F-4D97-AF65-F5344CB8AC3E}">
        <p14:creationId xmlns:p14="http://schemas.microsoft.com/office/powerpoint/2010/main" val="234954516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DML – Data Manipulation Language</a:t>
            </a:r>
          </a:p>
        </p:txBody>
      </p:sp>
      <p:sp>
        <p:nvSpPr>
          <p:cNvPr id="2" name="Rectangle 1">
            <a:extLst>
              <a:ext uri="{FF2B5EF4-FFF2-40B4-BE49-F238E27FC236}">
                <a16:creationId xmlns:a16="http://schemas.microsoft.com/office/drawing/2014/main" id="{DAD9923C-2D47-4BC7-BBBB-6392059DEC2E}"/>
              </a:ext>
            </a:extLst>
          </p:cNvPr>
          <p:cNvSpPr/>
          <p:nvPr/>
        </p:nvSpPr>
        <p:spPr>
          <a:xfrm>
            <a:off x="191018" y="1268760"/>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retrieving, inserting, modifying or deleting the data stored in the database. Some DML commands are INSERT, SELECT, UPDATE, and DELETE commands.</a:t>
            </a:r>
            <a:endParaRPr lang="en-IN" dirty="0">
              <a:solidFill>
                <a:schemeClr val="tx1">
                  <a:lumMod val="95000"/>
                  <a:lumOff val="5000"/>
                </a:schemeClr>
              </a:solidFill>
              <a:latin typeface="Palatino Linotype" panose="02040502050505030304" pitchFamily="18" charset="0"/>
            </a:endParaRPr>
          </a:p>
        </p:txBody>
      </p:sp>
      <p:sp>
        <p:nvSpPr>
          <p:cNvPr id="3" name="Rectangle 2">
            <a:extLst>
              <a:ext uri="{FF2B5EF4-FFF2-40B4-BE49-F238E27FC236}">
                <a16:creationId xmlns:a16="http://schemas.microsoft.com/office/drawing/2014/main" id="{79293766-14E1-4F81-94D5-4F24C23535EA}"/>
              </a:ext>
            </a:extLst>
          </p:cNvPr>
          <p:cNvSpPr/>
          <p:nvPr/>
        </p:nvSpPr>
        <p:spPr>
          <a:xfrm>
            <a:off x="191018" y="2173501"/>
            <a:ext cx="11736836" cy="3631763"/>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INSERT:</a:t>
            </a:r>
            <a:r>
              <a:rPr lang="en-US" dirty="0">
                <a:solidFill>
                  <a:schemeClr val="tx1">
                    <a:lumMod val="95000"/>
                    <a:lumOff val="5000"/>
                  </a:schemeClr>
                </a:solidFill>
                <a:latin typeface="Palatino Linotype" panose="02040502050505030304" pitchFamily="18" charset="0"/>
              </a:rPr>
              <a:t> Insert command is used to insert new records or new rows in a table.</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r>
              <a:rPr lang="en-US" dirty="0">
                <a:solidFill>
                  <a:schemeClr val="tx1">
                    <a:lumMod val="95000"/>
                    <a:lumOff val="5000"/>
                  </a:schemeClr>
                </a:solidFill>
                <a:latin typeface="Palatino Linotype" panose="02040502050505030304" pitchFamily="18" charset="0"/>
              </a:rPr>
              <a:t>     INSERT INTO student VALUES (1, 'raju', 'patel', '1970-12-10', 'raju123@gmail.com');</a:t>
            </a:r>
          </a:p>
          <a:p>
            <a:pPr marL="285750" indent="-285750"/>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SELECT: </a:t>
            </a:r>
            <a:r>
              <a:rPr lang="en-US" dirty="0">
                <a:latin typeface="Palatino Linotype" panose="02040502050505030304" pitchFamily="18" charset="0"/>
              </a:rPr>
              <a:t>The select command is used to retrieve or fetch data from the tables in a database.</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r>
              <a:rPr lang="en-US" dirty="0">
                <a:solidFill>
                  <a:schemeClr val="tx1">
                    <a:lumMod val="95000"/>
                    <a:lumOff val="5000"/>
                  </a:schemeClr>
                </a:solidFill>
                <a:latin typeface="Palatino Linotype" panose="02040502050505030304" pitchFamily="18" charset="0"/>
              </a:rPr>
              <a:t>     SELECT * FROM student;</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UPDATE:</a:t>
            </a:r>
            <a:r>
              <a:rPr lang="en-US" dirty="0">
                <a:solidFill>
                  <a:schemeClr val="tx1">
                    <a:lumMod val="95000"/>
                    <a:lumOff val="5000"/>
                  </a:schemeClr>
                </a:solidFill>
                <a:latin typeface="Palatino Linotype" panose="02040502050505030304" pitchFamily="18" charset="0"/>
              </a:rPr>
              <a:t> The update command is used to update or modify the existing data of a table in the database.</a:t>
            </a:r>
          </a:p>
          <a:p>
            <a:pPr marL="285750" indent="-285750"/>
            <a:endParaRPr lang="en-US" sz="800" dirty="0">
              <a:solidFill>
                <a:schemeClr val="tx1">
                  <a:lumMod val="95000"/>
                  <a:lumOff val="5000"/>
                </a:schemeClr>
              </a:solidFill>
              <a:latin typeface="Palatino Linotype" panose="02040502050505030304" pitchFamily="18" charset="0"/>
            </a:endParaRPr>
          </a:p>
          <a:p>
            <a:pPr marL="285750" indent="-285750"/>
            <a:r>
              <a:rPr lang="en-US" dirty="0">
                <a:solidFill>
                  <a:schemeClr val="tx1">
                    <a:lumMod val="95000"/>
                    <a:lumOff val="5000"/>
                  </a:schemeClr>
                </a:solidFill>
                <a:latin typeface="Palatino Linotype" panose="02040502050505030304" pitchFamily="18" charset="0"/>
              </a:rPr>
              <a:t>     UPDATE student SET emailID = 'mohan.desai@gmail.com' WHERE ID = 3;</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DELETE: </a:t>
            </a:r>
            <a:r>
              <a:rPr lang="en-US" dirty="0">
                <a:solidFill>
                  <a:schemeClr val="tx1">
                    <a:lumMod val="95000"/>
                    <a:lumOff val="5000"/>
                  </a:schemeClr>
                </a:solidFill>
                <a:latin typeface="Palatino Linotype" panose="02040502050505030304" pitchFamily="18" charset="0"/>
              </a:rPr>
              <a:t>The delete command is used to delete the existing records from a table.</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r>
              <a:rPr lang="en-US" dirty="0">
                <a:latin typeface="Palatino Linotype" panose="02040502050505030304" pitchFamily="18" charset="0"/>
              </a:rPr>
              <a:t> </a:t>
            </a:r>
            <a:r>
              <a:rPr lang="en-US">
                <a:latin typeface="Palatino Linotype" panose="02040502050505030304" pitchFamily="18" charset="0"/>
              </a:rPr>
              <a:t>     DELETE </a:t>
            </a:r>
            <a:r>
              <a:rPr lang="en-US" dirty="0">
                <a:latin typeface="Palatino Linotype" panose="02040502050505030304" pitchFamily="18" charset="0"/>
              </a:rPr>
              <a:t>FROM student WHERE ID = 3;</a:t>
            </a:r>
            <a:endParaRPr lang="en-IN" dirty="0">
              <a:solidFill>
                <a:schemeClr val="tx1">
                  <a:lumMod val="95000"/>
                  <a:lumOff val="5000"/>
                </a:schemeClr>
              </a:solidFill>
              <a:latin typeface="Palatino Linotype" panose="02040502050505030304" pitchFamily="18" charset="0"/>
            </a:endParaRPr>
          </a:p>
        </p:txBody>
      </p:sp>
      <p:sp>
        <p:nvSpPr>
          <p:cNvPr id="8" name="Rectangle 7"/>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val="185479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DCL – Data Control Language</a:t>
            </a:r>
          </a:p>
        </p:txBody>
      </p:sp>
      <p:sp>
        <p:nvSpPr>
          <p:cNvPr id="6" name="Rectangle 5">
            <a:extLst>
              <a:ext uri="{FF2B5EF4-FFF2-40B4-BE49-F238E27FC236}">
                <a16:creationId xmlns:a16="http://schemas.microsoft.com/office/drawing/2014/main" id="{99FC46CB-9150-42AE-B3EA-C4728C00D570}"/>
              </a:ext>
            </a:extLst>
          </p:cNvPr>
          <p:cNvSpPr/>
          <p:nvPr/>
        </p:nvSpPr>
        <p:spPr>
          <a:xfrm>
            <a:off x="191018" y="1268760"/>
            <a:ext cx="11736836" cy="646331"/>
          </a:xfrm>
          <a:prstGeom prst="rect">
            <a:avLst/>
          </a:prstGeom>
        </p:spPr>
        <p:txBody>
          <a:bodyPr wrap="square">
            <a:spAutoFit/>
          </a:bodyPr>
          <a:lstStyle/>
          <a:p>
            <a:r>
              <a:rPr lang="en-US" dirty="0">
                <a:latin typeface="Palatino Linotype" panose="02040502050505030304" pitchFamily="18" charset="0"/>
              </a:rPr>
              <a:t>These SQL commands are used for providing security or access control to database objects ( like table, views, procedures, </a:t>
            </a:r>
            <a:r>
              <a:rPr lang="en-US" dirty="0" err="1">
                <a:latin typeface="Palatino Linotype" panose="02040502050505030304" pitchFamily="18" charset="0"/>
              </a:rPr>
              <a:t>etc</a:t>
            </a:r>
            <a:r>
              <a:rPr lang="en-US" dirty="0">
                <a:latin typeface="Palatino Linotype" panose="02040502050505030304" pitchFamily="18" charset="0"/>
              </a:rPr>
              <a:t>).</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a16="http://schemas.microsoft.com/office/drawing/2014/main" id="{2A76D40B-D621-4774-8592-1DA9E4EB01ED}"/>
              </a:ext>
            </a:extLst>
          </p:cNvPr>
          <p:cNvSpPr/>
          <p:nvPr/>
        </p:nvSpPr>
        <p:spPr>
          <a:xfrm>
            <a:off x="191018" y="2420888"/>
            <a:ext cx="11736836" cy="1477328"/>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GRANT:</a:t>
            </a:r>
            <a:r>
              <a:rPr lang="en-US" dirty="0">
                <a:latin typeface="Palatino Linotype" panose="02040502050505030304" pitchFamily="18" charset="0"/>
              </a:rPr>
              <a:t> This command is used to give access or permission to specific users on database objects like table, view, etc.</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REVOKE:</a:t>
            </a:r>
            <a:r>
              <a:rPr lang="en-US" dirty="0">
                <a:latin typeface="Palatino Linotype" panose="02040502050505030304" pitchFamily="18" charset="0"/>
              </a:rPr>
              <a:t> The REVOKE command removes user access rights or privileges to the database objects given by using the GRANT command.</a:t>
            </a:r>
            <a:endParaRPr lang="en-IN" dirty="0">
              <a:solidFill>
                <a:schemeClr val="tx1">
                  <a:lumMod val="95000"/>
                  <a:lumOff val="5000"/>
                </a:schemeClr>
              </a:solidFill>
              <a:latin typeface="Palatino Linotype" panose="02040502050505030304" pitchFamily="18" charset="0"/>
            </a:endParaRPr>
          </a:p>
        </p:txBody>
      </p:sp>
      <p:sp>
        <p:nvSpPr>
          <p:cNvPr id="9" name="Rectangle 8"/>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val="42789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TCL – </a:t>
            </a:r>
            <a:r>
              <a:rPr lang="en-IN" sz="3600" dirty="0">
                <a:latin typeface="Palatino Linotype" panose="02040502050505030304" pitchFamily="18" charset="0"/>
              </a:rPr>
              <a:t>Transaction Control Language</a:t>
            </a:r>
            <a:endParaRPr lang="en-US" sz="3600" dirty="0">
              <a:latin typeface="Palatino Linotype" panose="02040502050505030304" pitchFamily="18" charset="0"/>
            </a:endParaRPr>
          </a:p>
        </p:txBody>
      </p:sp>
      <p:sp>
        <p:nvSpPr>
          <p:cNvPr id="6" name="Rectangle 5">
            <a:extLst>
              <a:ext uri="{FF2B5EF4-FFF2-40B4-BE49-F238E27FC236}">
                <a16:creationId xmlns:a16="http://schemas.microsoft.com/office/drawing/2014/main" id="{3734B797-C46C-471A-AE7A-A9F29DEE5FA0}"/>
              </a:ext>
            </a:extLst>
          </p:cNvPr>
          <p:cNvSpPr/>
          <p:nvPr/>
        </p:nvSpPr>
        <p:spPr>
          <a:xfrm>
            <a:off x="191018" y="1268760"/>
            <a:ext cx="11736836" cy="369332"/>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managing changes affecting the data.</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a16="http://schemas.microsoft.com/office/drawing/2014/main" id="{F90503B4-5182-4576-92C3-29BE690CB527}"/>
              </a:ext>
            </a:extLst>
          </p:cNvPr>
          <p:cNvSpPr/>
          <p:nvPr/>
        </p:nvSpPr>
        <p:spPr>
          <a:xfrm>
            <a:off x="191018" y="2204864"/>
            <a:ext cx="11736836"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COMMIT: </a:t>
            </a:r>
            <a:r>
              <a:rPr lang="en-US" dirty="0">
                <a:latin typeface="Palatino Linotype" panose="02040502050505030304" pitchFamily="18" charset="0"/>
              </a:rPr>
              <a:t>The COMMIT command saves all the transactions or changes to the database since the last COMMIT or ROLLBACK command. After COMMIT the changes cannot be undone.</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ROLLBACK:</a:t>
            </a:r>
            <a:r>
              <a:rPr lang="en-US" dirty="0">
                <a:latin typeface="Palatino Linotype" panose="02040502050505030304" pitchFamily="18" charset="0"/>
              </a:rPr>
              <a:t> The ROLLBACK command is used to undo transactions or changes that have not been saved to the database. </a:t>
            </a:r>
          </a:p>
        </p:txBody>
      </p:sp>
      <p:sp>
        <p:nvSpPr>
          <p:cNvPr id="9" name="Rectangle 8"/>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980728"/>
            <a:ext cx="8838049" cy="914400"/>
          </a:xfrm>
          <a:prstGeom prst="rect">
            <a:avLst/>
          </a:prstGeom>
        </p:spPr>
        <p:txBody>
          <a:bodyPr>
            <a:normAutofit/>
          </a:bodyPr>
          <a:lstStyle/>
          <a:p>
            <a:pPr algn="ctr">
              <a:spcBef>
                <a:spcPct val="0"/>
              </a:spcBef>
              <a:defRPr/>
            </a:pPr>
            <a:r>
              <a:rPr lang="en-IN" sz="4800" dirty="0">
                <a:latin typeface="Segoe UI Light" panose="020B0502040204020203" pitchFamily="34" charset="0"/>
                <a:cs typeface="Segoe UI Light" panose="020B0502040204020203" pitchFamily="34" charset="0"/>
              </a:rPr>
              <a:t>Types Of Constraints</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03071795-478D-4709-A352-9F853A16EEBD}"/>
              </a:ext>
            </a:extLst>
          </p:cNvPr>
          <p:cNvSpPr/>
          <p:nvPr/>
        </p:nvSpPr>
        <p:spPr>
          <a:xfrm>
            <a:off x="118542" y="2564904"/>
            <a:ext cx="11953328" cy="2113784"/>
          </a:xfrm>
          <a:prstGeom prst="rect">
            <a:avLst/>
          </a:prstGeom>
        </p:spPr>
        <p:txBody>
          <a:bodyPr wrap="square">
            <a:spAutoFit/>
          </a:bodyPr>
          <a:lstStyle/>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NOT NULL</a:t>
            </a:r>
            <a:r>
              <a:rPr lang="en-US" dirty="0">
                <a:solidFill>
                  <a:srgbClr val="000000"/>
                </a:solidFill>
                <a:latin typeface="Palatino Linotype" panose="02040502050505030304" pitchFamily="18" charset="0"/>
              </a:rPr>
              <a:t> - Ensures that a column cannot have a NULL value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UNIQUE</a:t>
            </a:r>
            <a:r>
              <a:rPr lang="en-US" dirty="0">
                <a:solidFill>
                  <a:srgbClr val="000000"/>
                </a:solidFill>
                <a:latin typeface="Palatino Linotype" panose="02040502050505030304" pitchFamily="18" charset="0"/>
              </a:rPr>
              <a:t> - Ensures that all values in a column are different</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PRIMARY KEY</a:t>
            </a:r>
            <a:r>
              <a:rPr lang="en-US" dirty="0">
                <a:solidFill>
                  <a:srgbClr val="000000"/>
                </a:solidFill>
                <a:latin typeface="Palatino Linotype" panose="02040502050505030304" pitchFamily="18" charset="0"/>
              </a:rPr>
              <a:t> - A combination of a NOT NULL and UNIQUE. Uniquely identifies each row in a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FOREIGN KEY</a:t>
            </a:r>
            <a:r>
              <a:rPr lang="en-US" dirty="0">
                <a:solidFill>
                  <a:srgbClr val="000000"/>
                </a:solidFill>
                <a:latin typeface="Palatino Linotype" panose="02040502050505030304" pitchFamily="18" charset="0"/>
              </a:rPr>
              <a:t> - Uniquely identifies a row/record in another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CHECK</a:t>
            </a:r>
            <a:r>
              <a:rPr lang="en-US" dirty="0">
                <a:solidFill>
                  <a:srgbClr val="000000"/>
                </a:solidFill>
                <a:latin typeface="Palatino Linotype" panose="02040502050505030304" pitchFamily="18" charset="0"/>
              </a:rPr>
              <a:t> - Ensures that all values in a column satisfies a specific condition.</a:t>
            </a:r>
          </a:p>
        </p:txBody>
      </p:sp>
      <p:sp>
        <p:nvSpPr>
          <p:cNvPr id="6" name="Rectangle 5"/>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val="139310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a:latin typeface="Segoe UI Light" panose="020B0502040204020203" pitchFamily="34" charset="0"/>
                <a:cs typeface="Segoe UI Light" panose="020B0502040204020203" pitchFamily="34" charset="0"/>
              </a:rPr>
              <a:t>File System vs DBMS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(5)</a:t>
            </a:r>
            <a:endParaRPr lang="en-US" dirty="0"/>
          </a:p>
        </p:txBody>
      </p:sp>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File System</a:t>
            </a:r>
          </a:p>
        </p:txBody>
      </p:sp>
      <p:sp>
        <p:nvSpPr>
          <p:cNvPr id="10" name="Rectangle 9"/>
          <p:cNvSpPr/>
          <p:nvPr/>
        </p:nvSpPr>
        <p:spPr>
          <a:xfrm>
            <a:off x="190550" y="2132856"/>
            <a:ext cx="8136904" cy="1200329"/>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 While it uses a simple structure, a </a:t>
            </a:r>
            <a:r>
              <a:rPr lang="en-US" b="1" dirty="0">
                <a:latin typeface="Palatino Linotype" pitchFamily="18" charset="0"/>
              </a:rPr>
              <a:t>flat file</a:t>
            </a:r>
            <a:r>
              <a:rPr lang="en-US" dirty="0">
                <a:latin typeface="Palatino Linotype" pitchFamily="18" charset="0"/>
              </a:rPr>
              <a:t> database cannot contain multiple tables like a relational database can</a:t>
            </a:r>
          </a:p>
        </p:txBody>
      </p:sp>
      <p:sp>
        <p:nvSpPr>
          <p:cNvPr id="11" name="Rectangle 10"/>
          <p:cNvSpPr/>
          <p:nvPr/>
        </p:nvSpPr>
        <p:spPr>
          <a:xfrm>
            <a:off x="478582" y="1124744"/>
            <a:ext cx="11305256"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filesystem</a:t>
            </a:r>
            <a:r>
              <a:rPr lang="en-US" dirty="0">
                <a:latin typeface="Palatino Linotype" pitchFamily="18" charset="0"/>
              </a:rPr>
              <a:t> is the methods and data structures that an operating </a:t>
            </a:r>
            <a:r>
              <a:rPr lang="en-US" b="1" dirty="0">
                <a:latin typeface="Palatino Linotype" pitchFamily="18" charset="0"/>
              </a:rPr>
              <a:t>system</a:t>
            </a:r>
            <a:r>
              <a:rPr lang="en-US" dirty="0">
                <a:latin typeface="Palatino Linotype" pitchFamily="18" charset="0"/>
              </a:rPr>
              <a:t> uses to keep track of </a:t>
            </a:r>
            <a:r>
              <a:rPr lang="en-US" b="1" dirty="0">
                <a:latin typeface="Palatino Linotype" pitchFamily="18" charset="0"/>
              </a:rPr>
              <a:t>files</a:t>
            </a:r>
            <a:r>
              <a:rPr lang="en-US" dirty="0">
                <a:latin typeface="Palatino Linotype" pitchFamily="18" charset="0"/>
              </a:rPr>
              <a:t> on a disk or partition; that is, the way the </a:t>
            </a:r>
            <a:r>
              <a:rPr lang="en-US" b="1" dirty="0">
                <a:latin typeface="Palatino Linotype" pitchFamily="18" charset="0"/>
              </a:rPr>
              <a:t>files</a:t>
            </a:r>
            <a:r>
              <a:rPr lang="en-US" dirty="0">
                <a:latin typeface="Palatino Linotype" pitchFamily="18" charset="0"/>
              </a:rPr>
              <a:t> are organized on the disk.</a:t>
            </a:r>
          </a:p>
        </p:txBody>
      </p:sp>
      <p:sp>
        <p:nvSpPr>
          <p:cNvPr id="12" name="Rectangle 11"/>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(5)</a:t>
            </a:r>
            <a:endParaRPr lang="en-US" dirty="0"/>
          </a:p>
        </p:txBody>
      </p:sp>
      <p:pic>
        <p:nvPicPr>
          <p:cNvPr id="6146" name="Picture 2" descr="file_sys_8"/>
          <p:cNvPicPr>
            <a:picLocks noChangeAspect="1" noChangeArrowheads="1"/>
          </p:cNvPicPr>
          <p:nvPr/>
        </p:nvPicPr>
        <p:blipFill>
          <a:blip r:embed="rId3" cstate="print"/>
          <a:srcRect/>
          <a:stretch>
            <a:fillRect/>
          </a:stretch>
        </p:blipFill>
        <p:spPr bwMode="auto">
          <a:xfrm>
            <a:off x="8543478" y="1457400"/>
            <a:ext cx="3646935" cy="5400600"/>
          </a:xfrm>
          <a:prstGeom prst="rect">
            <a:avLst/>
          </a:prstGeom>
          <a:noFill/>
        </p:spPr>
      </p:pic>
    </p:spTree>
    <p:extLst>
      <p:ext uri="{BB962C8B-B14F-4D97-AF65-F5344CB8AC3E}">
        <p14:creationId xmlns:p14="http://schemas.microsoft.com/office/powerpoint/2010/main" val="194135883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DBMS</a:t>
            </a:r>
          </a:p>
        </p:txBody>
      </p:sp>
      <p:sp>
        <p:nvSpPr>
          <p:cNvPr id="12" name="Rectangle 11"/>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(5)</a:t>
            </a:r>
            <a:endParaRPr lang="en-US" dirty="0"/>
          </a:p>
        </p:txBody>
      </p:sp>
      <p:sp>
        <p:nvSpPr>
          <p:cNvPr id="9" name="Rectangle 8">
            <a:extLst>
              <a:ext uri="{FF2B5EF4-FFF2-40B4-BE49-F238E27FC236}">
                <a16:creationId xmlns:a16="http://schemas.microsoft.com/office/drawing/2014/main" id="{8FAE9B23-3ED4-4706-957F-B5A1738E90CC}"/>
              </a:ext>
            </a:extLst>
          </p:cNvPr>
          <p:cNvSpPr/>
          <p:nvPr/>
        </p:nvSpPr>
        <p:spPr>
          <a:xfrm>
            <a:off x="190550" y="1196752"/>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7214" y="3140968"/>
            <a:ext cx="4385660" cy="165618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590" y="2708920"/>
            <a:ext cx="3816226" cy="2821057"/>
          </a:xfrm>
          <a:prstGeom prst="rect">
            <a:avLst/>
          </a:prstGeom>
        </p:spPr>
      </p:pic>
    </p:spTree>
    <p:extLst>
      <p:ext uri="{BB962C8B-B14F-4D97-AF65-F5344CB8AC3E}">
        <p14:creationId xmlns:p14="http://schemas.microsoft.com/office/powerpoint/2010/main" val="194135883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a:t>Advantages and Disadvantages of Flat Files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(5)</a:t>
            </a:r>
            <a:endParaRPr lang="en-US" dirty="0"/>
          </a:p>
        </p:txBody>
      </p:sp>
      <p:sp>
        <p:nvSpPr>
          <p:cNvPr id="8" name="Rectangle 7"/>
          <p:cNvSpPr/>
          <p:nvPr/>
        </p:nvSpPr>
        <p:spPr>
          <a:xfrm>
            <a:off x="334566"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graphicFrame>
        <p:nvGraphicFramePr>
          <p:cNvPr id="10" name="Table 9"/>
          <p:cNvGraphicFramePr>
            <a:graphicFrameLocks noGrp="1"/>
          </p:cNvGraphicFramePr>
          <p:nvPr/>
        </p:nvGraphicFramePr>
        <p:xfrm>
          <a:off x="478582" y="1916832"/>
          <a:ext cx="9217024" cy="1516380"/>
        </p:xfrm>
        <a:graphic>
          <a:graphicData uri="http://schemas.openxmlformats.org/drawingml/2006/table">
            <a:tbl>
              <a:tblPr>
                <a:tableStyleId>{5940675A-B579-460E-94D1-54222C63F5DA}</a:tableStyleId>
              </a:tblPr>
              <a:tblGrid>
                <a:gridCol w="4608512">
                  <a:extLst>
                    <a:ext uri="{9D8B030D-6E8A-4147-A177-3AD203B41FA5}">
                      <a16:colId xmlns:a16="http://schemas.microsoft.com/office/drawing/2014/main" val="20000"/>
                    </a:ext>
                  </a:extLst>
                </a:gridCol>
                <a:gridCol w="4608512">
                  <a:extLst>
                    <a:ext uri="{9D8B030D-6E8A-4147-A177-3AD203B41FA5}">
                      <a16:colId xmlns:a16="http://schemas.microsoft.com/office/drawing/2014/main" val="20001"/>
                    </a:ext>
                  </a:extLst>
                </a:gridCol>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extLst>
                  <a:ext uri="{0D108BD9-81ED-4DB2-BD59-A6C34878D82A}">
                    <a16:rowId xmlns:a16="http://schemas.microsoft.com/office/drawing/2014/main" val="10000"/>
                  </a:ext>
                </a:extLst>
              </a:tr>
              <a:tr h="0">
                <a:tc>
                  <a:txBody>
                    <a:bodyPr/>
                    <a:lstStyle/>
                    <a:p>
                      <a:pPr marL="360363" indent="0" fontAlgn="t"/>
                      <a:r>
                        <a:rPr lang="en-US" dirty="0">
                          <a:latin typeface="Palatino Linotype" pitchFamily="18" charset="0"/>
                        </a:rPr>
                        <a:t>Low price</a:t>
                      </a:r>
                    </a:p>
                  </a:txBody>
                  <a:tcPr marL="38100" marR="38100" marT="38100" marB="38100"/>
                </a:tc>
                <a:tc>
                  <a:txBody>
                    <a:bodyPr/>
                    <a:lstStyle/>
                    <a:p>
                      <a:pPr marL="360363" indent="0" fontAlgn="t"/>
                      <a:r>
                        <a:rPr lang="en-US" dirty="0">
                          <a:latin typeface="Palatino Linotype" pitchFamily="18" charset="0"/>
                        </a:rPr>
                        <a:t>Slow access times</a:t>
                      </a:r>
                    </a:p>
                  </a:txBody>
                  <a:tcPr marL="38100" marR="38100" marT="38100" marB="38100"/>
                </a:tc>
                <a:extLst>
                  <a:ext uri="{0D108BD9-81ED-4DB2-BD59-A6C34878D82A}">
                    <a16:rowId xmlns:a16="http://schemas.microsoft.com/office/drawing/2014/main" val="10001"/>
                  </a:ext>
                </a:extLst>
              </a:tr>
              <a:tr h="0">
                <a:tc>
                  <a:txBody>
                    <a:bodyPr/>
                    <a:lstStyle/>
                    <a:p>
                      <a:pPr marL="360363" indent="0" fontAlgn="t"/>
                      <a:r>
                        <a:rPr lang="en-US" dirty="0">
                          <a:latin typeface="Palatino Linotype" pitchFamily="18" charset="0"/>
                        </a:rPr>
                        <a:t>Easy to use</a:t>
                      </a:r>
                    </a:p>
                  </a:txBody>
                  <a:tcPr marL="38100" marR="38100" marT="38100" marB="38100"/>
                </a:tc>
                <a:tc>
                  <a:txBody>
                    <a:bodyPr/>
                    <a:lstStyle/>
                    <a:p>
                      <a:pPr fontAlgn="t"/>
                      <a:r>
                        <a:rPr lang="en-US" dirty="0">
                          <a:latin typeface="Palatino Linotype" pitchFamily="18" charset="0"/>
                        </a:rPr>
                        <a:t> </a:t>
                      </a:r>
                    </a:p>
                  </a:txBody>
                  <a:tcPr marL="38100" marR="38100" marT="38100" marB="38100"/>
                </a:tc>
                <a:extLst>
                  <a:ext uri="{0D108BD9-81ED-4DB2-BD59-A6C34878D82A}">
                    <a16:rowId xmlns:a16="http://schemas.microsoft.com/office/drawing/2014/main" val="10002"/>
                  </a:ext>
                </a:extLst>
              </a:tr>
              <a:tr h="0">
                <a:tc>
                  <a:txBody>
                    <a:bodyPr/>
                    <a:lstStyle/>
                    <a:p>
                      <a:pPr marL="360363" indent="0" fontAlgn="t"/>
                      <a:r>
                        <a:rPr lang="en-US" dirty="0">
                          <a:latin typeface="Palatino Linotype" pitchFamily="18" charset="0"/>
                        </a:rPr>
                        <a:t>Easily scalable</a:t>
                      </a:r>
                    </a:p>
                  </a:txBody>
                  <a:tcPr marL="38100" marR="38100" marT="38100" marB="38100"/>
                </a:tc>
                <a:tc>
                  <a:txBody>
                    <a:bodyPr/>
                    <a:lstStyle/>
                    <a:p>
                      <a:pPr fontAlgn="t"/>
                      <a:r>
                        <a:rPr lang="en-US" dirty="0">
                          <a:latin typeface="Palatino Linotype" pitchFamily="18" charset="0"/>
                        </a:rPr>
                        <a:t> </a:t>
                      </a:r>
                    </a:p>
                  </a:txBody>
                  <a:tcPr marL="38100" marR="38100" marT="38100" marB="381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4135883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a:t>Advantages and Disadvantages of 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(5)</a:t>
            </a:r>
            <a:endParaRPr lang="en-US" dirty="0"/>
          </a:p>
        </p:txBody>
      </p:sp>
      <p:graphicFrame>
        <p:nvGraphicFramePr>
          <p:cNvPr id="6" name="Table 5"/>
          <p:cNvGraphicFramePr>
            <a:graphicFrameLocks noGrp="1"/>
          </p:cNvGraphicFramePr>
          <p:nvPr/>
        </p:nvGraphicFramePr>
        <p:xfrm>
          <a:off x="478582" y="1052736"/>
          <a:ext cx="9217024" cy="1866900"/>
        </p:xfrm>
        <a:graphic>
          <a:graphicData uri="http://schemas.openxmlformats.org/drawingml/2006/table">
            <a:tbl>
              <a:tblPr>
                <a:tableStyleId>{5940675A-B579-460E-94D1-54222C63F5DA}</a:tableStyleId>
              </a:tblPr>
              <a:tblGrid>
                <a:gridCol w="4608512">
                  <a:extLst>
                    <a:ext uri="{9D8B030D-6E8A-4147-A177-3AD203B41FA5}">
                      <a16:colId xmlns:a16="http://schemas.microsoft.com/office/drawing/2014/main" val="20000"/>
                    </a:ext>
                  </a:extLst>
                </a:gridCol>
                <a:gridCol w="4608512">
                  <a:extLst>
                    <a:ext uri="{9D8B030D-6E8A-4147-A177-3AD203B41FA5}">
                      <a16:colId xmlns:a16="http://schemas.microsoft.com/office/drawing/2014/main" val="20001"/>
                    </a:ext>
                  </a:extLst>
                </a:gridCol>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extLst>
                  <a:ext uri="{0D108BD9-81ED-4DB2-BD59-A6C34878D82A}">
                    <a16:rowId xmlns:a16="http://schemas.microsoft.com/office/drawing/2014/main" val="10000"/>
                  </a:ext>
                </a:extLst>
              </a:tr>
              <a:tr h="0">
                <a:tc>
                  <a:txBody>
                    <a:bodyPr/>
                    <a:lstStyle/>
                    <a:p>
                      <a:pPr marL="360363" indent="0" algn="l" defTabSz="914400" rtl="0" eaLnBrk="1" fontAlgn="t" latinLnBrk="0" hangingPunct="1"/>
                      <a:r>
                        <a:rPr lang="en-US" sz="1800" kern="1200" dirty="0">
                          <a:solidFill>
                            <a:schemeClr val="tx1"/>
                          </a:solidFill>
                          <a:latin typeface="Palatino Linotype" pitchFamily="18" charset="0"/>
                          <a:ea typeface="+mn-ea"/>
                          <a:cs typeface="+mn-cs"/>
                        </a:rPr>
                        <a:t>Improved data sharing</a:t>
                      </a:r>
                    </a:p>
                  </a:txBody>
                  <a:tcPr marL="38100" marR="38100" marT="38100" marB="38100"/>
                </a:tc>
                <a:tc>
                  <a:txBody>
                    <a:bodyPr/>
                    <a:lstStyle/>
                    <a:p>
                      <a:pPr marL="360363" indent="0" algn="l" defTabSz="914400" rtl="0" eaLnBrk="1" fontAlgn="t" latinLnBrk="0" hangingPunct="1"/>
                      <a:r>
                        <a:rPr lang="en-US" sz="1800" kern="1200" dirty="0">
                          <a:solidFill>
                            <a:schemeClr val="tx1"/>
                          </a:solidFill>
                          <a:latin typeface="Palatino Linotype" pitchFamily="18" charset="0"/>
                          <a:ea typeface="+mn-ea"/>
                          <a:cs typeface="+mn-cs"/>
                        </a:rPr>
                        <a:t>Increased costs</a:t>
                      </a:r>
                    </a:p>
                  </a:txBody>
                  <a:tcPr marL="38100" marR="38100" marT="38100" marB="38100"/>
                </a:tc>
                <a:extLst>
                  <a:ext uri="{0D108BD9-81ED-4DB2-BD59-A6C34878D82A}">
                    <a16:rowId xmlns:a16="http://schemas.microsoft.com/office/drawing/2014/main" val="10001"/>
                  </a:ext>
                </a:extLst>
              </a:tr>
              <a:tr h="0">
                <a:tc>
                  <a:txBody>
                    <a:bodyPr/>
                    <a:lstStyle/>
                    <a:p>
                      <a:pPr marL="360363" indent="0" algn="l" defTabSz="914400" rtl="0" eaLnBrk="1" fontAlgn="t" latinLnBrk="0" hangingPunct="1"/>
                      <a:r>
                        <a:rPr lang="en-US" sz="1800" kern="1200" dirty="0">
                          <a:solidFill>
                            <a:schemeClr val="tx1"/>
                          </a:solidFill>
                          <a:latin typeface="Palatino Linotype" pitchFamily="18" charset="0"/>
                          <a:ea typeface="+mn-ea"/>
                          <a:cs typeface="+mn-cs"/>
                        </a:rPr>
                        <a:t>Improved data security</a:t>
                      </a:r>
                    </a:p>
                  </a:txBody>
                  <a:tcPr marL="38100" marR="38100" marT="38100" marB="38100"/>
                </a:tc>
                <a:tc>
                  <a:txBody>
                    <a:bodyPr/>
                    <a:lstStyle/>
                    <a:p>
                      <a:pPr marL="269875" indent="0" algn="l" defTabSz="914400" rtl="0" eaLnBrk="1" fontAlgn="t" latinLnBrk="0" hangingPunct="1"/>
                      <a:r>
                        <a:rPr lang="en-US" sz="1800" kern="1200" dirty="0">
                          <a:solidFill>
                            <a:schemeClr val="tx1"/>
                          </a:solidFill>
                          <a:latin typeface="Palatino Linotype" pitchFamily="18" charset="0"/>
                          <a:ea typeface="+mn-ea"/>
                          <a:cs typeface="+mn-cs"/>
                        </a:rPr>
                        <a:t> Complexity</a:t>
                      </a:r>
                    </a:p>
                  </a:txBody>
                  <a:tcPr marL="38100" marR="38100" marT="38100" marB="38100"/>
                </a:tc>
                <a:extLst>
                  <a:ext uri="{0D108BD9-81ED-4DB2-BD59-A6C34878D82A}">
                    <a16:rowId xmlns:a16="http://schemas.microsoft.com/office/drawing/2014/main" val="10002"/>
                  </a:ext>
                </a:extLst>
              </a:tr>
              <a:tr h="0">
                <a:tc>
                  <a:txBody>
                    <a:bodyPr/>
                    <a:lstStyle/>
                    <a:p>
                      <a:pPr marL="360363" indent="0" fontAlgn="t"/>
                      <a:r>
                        <a:rPr lang="en-US" sz="1800" kern="1200" dirty="0">
                          <a:solidFill>
                            <a:schemeClr val="tx1"/>
                          </a:solidFill>
                          <a:latin typeface="Palatino Linotype" pitchFamily="18" charset="0"/>
                          <a:ea typeface="+mn-ea"/>
                          <a:cs typeface="+mn-cs"/>
                        </a:rPr>
                        <a:t>Minimized data inconsistency</a:t>
                      </a:r>
                    </a:p>
                  </a:txBody>
                  <a:tcPr marL="38100" marR="38100" marT="38100" marB="38100"/>
                </a:tc>
                <a:tc>
                  <a:txBody>
                    <a:bodyPr/>
                    <a:lstStyle/>
                    <a:p>
                      <a:pPr marL="269875" indent="0" fontAlgn="t"/>
                      <a:r>
                        <a:rPr lang="en-US" sz="1800" kern="1200" dirty="0">
                          <a:solidFill>
                            <a:schemeClr val="tx1"/>
                          </a:solidFill>
                          <a:latin typeface="Palatino Linotype" pitchFamily="18" charset="0"/>
                          <a:ea typeface="+mn-ea"/>
                          <a:cs typeface="+mn-cs"/>
                        </a:rPr>
                        <a:t> Performance</a:t>
                      </a:r>
                    </a:p>
                  </a:txBody>
                  <a:tcPr marL="38100" marR="38100" marT="38100" marB="38100"/>
                </a:tc>
                <a:extLst>
                  <a:ext uri="{0D108BD9-81ED-4DB2-BD59-A6C34878D82A}">
                    <a16:rowId xmlns:a16="http://schemas.microsoft.com/office/drawing/2014/main" val="10003"/>
                  </a:ext>
                </a:extLst>
              </a:tr>
              <a:tr h="0">
                <a:tc>
                  <a:txBody>
                    <a:bodyPr/>
                    <a:lstStyle/>
                    <a:p>
                      <a:pPr marL="360363" indent="0" fontAlgn="t"/>
                      <a:r>
                        <a:rPr lang="en-US" sz="1800" kern="1200" dirty="0">
                          <a:solidFill>
                            <a:schemeClr val="tx1"/>
                          </a:solidFill>
                          <a:latin typeface="Palatino Linotype" pitchFamily="18" charset="0"/>
                          <a:ea typeface="+mn-ea"/>
                          <a:cs typeface="+mn-cs"/>
                        </a:rPr>
                        <a:t>Improved data access</a:t>
                      </a:r>
                    </a:p>
                  </a:txBody>
                  <a:tcPr marL="38100" marR="38100" marT="38100" marB="38100"/>
                </a:tc>
                <a:tc>
                  <a:txBody>
                    <a:bodyPr/>
                    <a:lstStyle/>
                    <a:p>
                      <a:pPr marL="360363" indent="0" fontAlgn="t"/>
                      <a:r>
                        <a:rPr lang="en-US" sz="1800" kern="1200" dirty="0">
                          <a:solidFill>
                            <a:schemeClr val="tx1"/>
                          </a:solidFill>
                          <a:latin typeface="Palatino Linotype" pitchFamily="18" charset="0"/>
                          <a:ea typeface="+mn-ea"/>
                          <a:cs typeface="+mn-cs"/>
                        </a:rPr>
                        <a:t>Frequency Upgrade/Replacement Cycles</a:t>
                      </a:r>
                    </a:p>
                  </a:txBody>
                  <a:tcPr marL="38100" marR="38100" marT="38100" marB="38100"/>
                </a:tc>
                <a:extLst>
                  <a:ext uri="{0D108BD9-81ED-4DB2-BD59-A6C34878D82A}">
                    <a16:rowId xmlns:a16="http://schemas.microsoft.com/office/drawing/2014/main" val="10004"/>
                  </a:ext>
                </a:extLst>
              </a:tr>
            </a:tbl>
          </a:graphicData>
        </a:graphic>
      </p:graphicFrame>
      <p:grpSp>
        <p:nvGrpSpPr>
          <p:cNvPr id="8" name="Group 7">
            <a:extLst>
              <a:ext uri="{FF2B5EF4-FFF2-40B4-BE49-F238E27FC236}">
                <a16:creationId xmlns:a16="http://schemas.microsoft.com/office/drawing/2014/main" id="{9B9E6FC1-B1D0-4BB5-820D-E5CA5904A39A}"/>
              </a:ext>
            </a:extLst>
          </p:cNvPr>
          <p:cNvGrpSpPr/>
          <p:nvPr/>
        </p:nvGrpSpPr>
        <p:grpSpPr>
          <a:xfrm>
            <a:off x="1846734" y="3140968"/>
            <a:ext cx="6624736" cy="3240360"/>
            <a:chOff x="1198662" y="2277271"/>
            <a:chExt cx="9286490" cy="4047332"/>
          </a:xfrm>
        </p:grpSpPr>
        <p:sp>
          <p:nvSpPr>
            <p:cNvPr id="9" name="Rectangle 8"/>
            <p:cNvSpPr/>
            <p:nvPr/>
          </p:nvSpPr>
          <p:spPr>
            <a:xfrm>
              <a:off x="1198662" y="2740223"/>
              <a:ext cx="4643245" cy="2652529"/>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16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16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Relationship </a:t>
              </a:r>
              <a:r>
                <a:rPr lang="en-IN" sz="2400" i="1" dirty="0">
                  <a:solidFill>
                    <a:srgbClr val="0070C0"/>
                  </a:solidFill>
                  <a:latin typeface="Calibri" panose="020F0502020204030204" pitchFamily="34" charset="0"/>
                  <a:cs typeface="Calibri" panose="020F0502020204030204" pitchFamily="34" charset="0"/>
                </a:rPr>
                <a:t>(PK/FK)</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9428" y="2277271"/>
              <a:ext cx="3835724" cy="1272817"/>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94135883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692696"/>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kern="1200" dirty="0">
                          <a:solidFill>
                            <a:schemeClr val="tx1"/>
                          </a:solidFill>
                          <a:latin typeface="Palatino Linotype" pitchFamily="18" charset="0"/>
                          <a:ea typeface="+mn-ea"/>
                          <a:cs typeface="+mn-cs"/>
                        </a:rPr>
                        <a:t>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kern="1200" dirty="0">
                          <a:solidFill>
                            <a:schemeClr val="tx1"/>
                          </a:solidFill>
                          <a:latin typeface="Palatino Linotype" pitchFamily="18" charset="0"/>
                          <a:ea typeface="+mn-ea"/>
                          <a:cs typeface="+mn-cs"/>
                        </a:rPr>
                        <a:t>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(5)</a:t>
            </a:r>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646331"/>
          </a:xfrm>
          <a:prstGeom prst="rect">
            <a:avLst/>
          </a:prstGeom>
          <a:solidFill>
            <a:schemeClr val="bg1"/>
          </a:solidFill>
        </p:spPr>
        <p:txBody>
          <a:bodyPr wrap="square">
            <a:spAutoFit/>
          </a:bodyPr>
          <a:lstStyle/>
          <a:p>
            <a:pPr algn="r" fontAlgn="base"/>
            <a:r>
              <a:rPr lang="en-US" sz="3600" dirty="0"/>
              <a:t>File System </a:t>
            </a:r>
            <a:r>
              <a:rPr lang="en-US" sz="3600" i="1" dirty="0"/>
              <a:t>vs</a:t>
            </a:r>
            <a:r>
              <a:rPr lang="en-US" sz="3600" dirty="0"/>
              <a:t> DBMS</a:t>
            </a:r>
          </a:p>
        </p:txBody>
      </p:sp>
    </p:spTree>
    <p:extLst>
      <p:ext uri="{BB962C8B-B14F-4D97-AF65-F5344CB8AC3E}">
        <p14:creationId xmlns:p14="http://schemas.microsoft.com/office/powerpoint/2010/main" val="364951550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(6)</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a:latin typeface="Segoe UI Light" panose="020B0502040204020203" pitchFamily="34" charset="0"/>
                <a:cs typeface="Segoe UI Light" panose="020B0502040204020203" pitchFamily="34" charset="0"/>
              </a:rPr>
              <a:t>Schema in databases</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3730111" y="3244334"/>
            <a:ext cx="4561890" cy="369332"/>
          </a:xfrm>
          <a:prstGeom prst="rect">
            <a:avLst/>
          </a:prstGeom>
        </p:spPr>
        <p:txBody>
          <a:bodyPr wrap="none">
            <a:spAutoFit/>
          </a:bodyPr>
          <a:lstStyle/>
          <a:p>
            <a:r>
              <a:rPr lang="en-US" dirty="0"/>
              <a:t>In </a:t>
            </a:r>
            <a:r>
              <a:rPr lang="en-US" b="1" dirty="0"/>
              <a:t>MySQL</a:t>
            </a:r>
            <a:r>
              <a:rPr lang="en-US" dirty="0"/>
              <a:t>, </a:t>
            </a:r>
            <a:r>
              <a:rPr lang="en-US" b="1" dirty="0"/>
              <a:t>schema</a:t>
            </a:r>
            <a:r>
              <a:rPr lang="en-US" dirty="0"/>
              <a:t> is synonymous of </a:t>
            </a:r>
            <a:r>
              <a:rPr lang="en-US" b="1" dirty="0"/>
              <a:t>database</a:t>
            </a:r>
            <a:r>
              <a:rPr lang="en-US" dirty="0"/>
              <a:t>.</a:t>
            </a:r>
          </a:p>
        </p:txBody>
      </p:sp>
    </p:spTree>
    <p:extLst>
      <p:ext uri="{BB962C8B-B14F-4D97-AF65-F5344CB8AC3E}">
        <p14:creationId xmlns:p14="http://schemas.microsoft.com/office/powerpoint/2010/main" val="254766492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Schema</a:t>
            </a:r>
          </a:p>
        </p:txBody>
      </p:sp>
      <p:sp>
        <p:nvSpPr>
          <p:cNvPr id="11" name="Rectangle 10"/>
          <p:cNvSpPr/>
          <p:nvPr/>
        </p:nvSpPr>
        <p:spPr>
          <a:xfrm>
            <a:off x="478582" y="1124744"/>
            <a:ext cx="11305256" cy="646331"/>
          </a:xfrm>
          <a:prstGeom prst="rect">
            <a:avLst/>
          </a:prstGeom>
        </p:spPr>
        <p:txBody>
          <a:bodyPr wrap="square">
            <a:spAutoFit/>
          </a:bodyPr>
          <a:lstStyle/>
          <a:p>
            <a:r>
              <a:rPr lang="en-US" dirty="0">
                <a:latin typeface="Palatino Linotype" pitchFamily="18" charset="0"/>
              </a:rPr>
              <a:t> A </a:t>
            </a:r>
            <a:r>
              <a:rPr lang="en-US" b="1" dirty="0">
                <a:latin typeface="Palatino Linotype" pitchFamily="18" charset="0"/>
              </a:rPr>
              <a:t>database schema</a:t>
            </a:r>
            <a:r>
              <a:rPr lang="en-US" dirty="0">
                <a:latin typeface="Palatino Linotype" pitchFamily="18" charset="0"/>
              </a:rPr>
              <a:t> is the skeleton structure that represents the logical view of the entire </a:t>
            </a:r>
            <a:r>
              <a:rPr lang="en-US" b="1" dirty="0">
                <a:latin typeface="Palatino Linotype" pitchFamily="18" charset="0"/>
              </a:rPr>
              <a:t>database</a:t>
            </a:r>
            <a:r>
              <a:rPr lang="en-US" dirty="0">
                <a:latin typeface="Palatino Linotype" pitchFamily="18" charset="0"/>
              </a:rPr>
              <a:t>. It defines how the data is organized and how the relations among them are associated.</a:t>
            </a:r>
          </a:p>
        </p:txBody>
      </p:sp>
      <p:sp>
        <p:nvSpPr>
          <p:cNvPr id="12" name="Rectangle 11"/>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(6)</a:t>
            </a:r>
            <a:endParaRPr lang="en-US" dirty="0"/>
          </a:p>
        </p:txBody>
      </p:sp>
      <p:pic>
        <p:nvPicPr>
          <p:cNvPr id="8" name="Picture 2" descr="DBMS - Data Schemas - Tutorialspoint"/>
          <p:cNvPicPr>
            <a:picLocks noChangeAspect="1" noChangeArrowheads="1"/>
          </p:cNvPicPr>
          <p:nvPr/>
        </p:nvPicPr>
        <p:blipFill>
          <a:blip r:embed="rId3" cstate="print"/>
          <a:srcRect/>
          <a:stretch>
            <a:fillRect/>
          </a:stretch>
        </p:blipFill>
        <p:spPr bwMode="auto">
          <a:xfrm>
            <a:off x="3286894" y="1988840"/>
            <a:ext cx="4968552" cy="4044383"/>
          </a:xfrm>
          <a:prstGeom prst="rect">
            <a:avLst/>
          </a:prstGeom>
          <a:noFill/>
        </p:spPr>
      </p:pic>
    </p:spTree>
    <p:extLst>
      <p:ext uri="{BB962C8B-B14F-4D97-AF65-F5344CB8AC3E}">
        <p14:creationId xmlns:p14="http://schemas.microsoft.com/office/powerpoint/2010/main" val="194135883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a:t>Create schema/database</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(6)</a:t>
            </a:r>
            <a:endParaRPr lang="en-US" dirty="0"/>
          </a:p>
        </p:txBody>
      </p:sp>
      <p:sp>
        <p:nvSpPr>
          <p:cNvPr id="8" name="Rectangle 7"/>
          <p:cNvSpPr/>
          <p:nvPr/>
        </p:nvSpPr>
        <p:spPr>
          <a:xfrm>
            <a:off x="478582" y="1403484"/>
            <a:ext cx="5480346" cy="369332"/>
          </a:xfrm>
          <a:prstGeom prst="rect">
            <a:avLst/>
          </a:prstGeom>
        </p:spPr>
        <p:txBody>
          <a:bodyPr wrap="none">
            <a:spAutoFit/>
          </a:bodyPr>
          <a:lstStyle/>
          <a:p>
            <a:r>
              <a:rPr lang="en-US" dirty="0"/>
              <a:t>CREATE {DATABASE | SCHEMA} [IF NOT EXISTS] </a:t>
            </a:r>
            <a:r>
              <a:rPr lang="en-US" i="1" dirty="0"/>
              <a:t>db_name</a:t>
            </a:r>
            <a:endParaRPr lang="en-US" dirty="0"/>
          </a:p>
        </p:txBody>
      </p:sp>
      <p:sp>
        <p:nvSpPr>
          <p:cNvPr id="10" name="Rectangle 9">
            <a:extLst>
              <a:ext uri="{FF2B5EF4-FFF2-40B4-BE49-F238E27FC236}">
                <a16:creationId xmlns:a16="http://schemas.microsoft.com/office/drawing/2014/main" id="{2FDB2253-836D-468E-A0B5-6DA6EE4B76FE}"/>
              </a:ext>
            </a:extLst>
          </p:cNvPr>
          <p:cNvSpPr/>
          <p:nvPr/>
        </p:nvSpPr>
        <p:spPr>
          <a:xfrm>
            <a:off x="478582" y="908720"/>
            <a:ext cx="11163249" cy="369332"/>
          </a:xfrm>
          <a:prstGeom prst="rect">
            <a:avLst/>
          </a:prstGeom>
        </p:spPr>
        <p:txBody>
          <a:bodyPr wrap="none">
            <a:spAutoFit/>
          </a:bodyPr>
          <a:lstStyle/>
          <a:p>
            <a:r>
              <a:rPr lang="en-US" dirty="0">
                <a:latin typeface="Palatino Linotype" pitchFamily="18" charset="0"/>
              </a:rPr>
              <a:t>To create a new database in MySQL, you use the CREATE DATABASE statement with the following syntax:</a:t>
            </a:r>
            <a:endParaRPr lang="en-US" b="1" i="1" dirty="0">
              <a:latin typeface="Palatino Linotype" pitchFamily="18" charset="0"/>
              <a:cs typeface="Arial" pitchFamily="34" charset="0"/>
            </a:endParaRPr>
          </a:p>
        </p:txBody>
      </p:sp>
      <p:sp>
        <p:nvSpPr>
          <p:cNvPr id="13" name="Rectangle 12"/>
          <p:cNvSpPr/>
          <p:nvPr/>
        </p:nvSpPr>
        <p:spPr>
          <a:xfrm>
            <a:off x="622598" y="1772816"/>
            <a:ext cx="4412875" cy="1046440"/>
          </a:xfrm>
          <a:prstGeom prst="rect">
            <a:avLst/>
          </a:prstGeom>
        </p:spPr>
        <p:txBody>
          <a:bodyPr wrap="none">
            <a:spAutoFit/>
          </a:bodyPr>
          <a:lstStyle/>
          <a:p>
            <a:r>
              <a:rPr lang="en-US" dirty="0"/>
              <a:t>e.g.</a:t>
            </a:r>
          </a:p>
          <a:p>
            <a:endParaRPr lang="en-US" sz="800" dirty="0"/>
          </a:p>
          <a:p>
            <a:pPr marL="342900" indent="-342900">
              <a:buFont typeface="Arial" pitchFamily="34" charset="0"/>
              <a:buChar char="•"/>
            </a:pPr>
            <a:r>
              <a:rPr lang="en-US" dirty="0"/>
              <a:t>CREATE SCHEMA IF NOT EXISTS student;</a:t>
            </a:r>
          </a:p>
          <a:p>
            <a:pPr marL="342900" indent="-342900">
              <a:buFont typeface="Arial" pitchFamily="34" charset="0"/>
              <a:buChar char="•"/>
            </a:pPr>
            <a:r>
              <a:rPr lang="en-US" dirty="0"/>
              <a:t>CREATE DATABASE IF NOT EXISTS student;</a:t>
            </a:r>
          </a:p>
        </p:txBody>
      </p:sp>
      <p:sp>
        <p:nvSpPr>
          <p:cNvPr id="14" name="Rectangle 13">
            <a:extLst>
              <a:ext uri="{FF2B5EF4-FFF2-40B4-BE49-F238E27FC236}">
                <a16:creationId xmlns:a16="http://schemas.microsoft.com/office/drawing/2014/main" id="{2FDB2253-836D-468E-A0B5-6DA6EE4B76FE}"/>
              </a:ext>
            </a:extLst>
          </p:cNvPr>
          <p:cNvSpPr/>
          <p:nvPr/>
        </p:nvSpPr>
        <p:spPr>
          <a:xfrm>
            <a:off x="550590" y="2996952"/>
            <a:ext cx="11161240" cy="369332"/>
          </a:xfrm>
          <a:prstGeom prst="rect">
            <a:avLst/>
          </a:prstGeom>
        </p:spPr>
        <p:txBody>
          <a:bodyPr wrap="square">
            <a:spAutoFit/>
          </a:bodyPr>
          <a:lstStyle/>
          <a:p>
            <a:r>
              <a:rPr lang="en-US" dirty="0"/>
              <a:t>To select a particular database to work with you issue the USE statement with the follows </a:t>
            </a:r>
            <a:r>
              <a:rPr lang="en-US" dirty="0">
                <a:latin typeface="Palatino Linotype" pitchFamily="18" charset="0"/>
              </a:rPr>
              <a:t>syntax </a:t>
            </a:r>
            <a:r>
              <a:rPr lang="en-US" dirty="0"/>
              <a:t>:</a:t>
            </a:r>
            <a:endParaRPr lang="en-US" b="1" i="1" dirty="0">
              <a:latin typeface="Palatino Linotype" pitchFamily="18" charset="0"/>
              <a:cs typeface="Arial" pitchFamily="34" charset="0"/>
            </a:endParaRPr>
          </a:p>
        </p:txBody>
      </p:sp>
      <p:sp>
        <p:nvSpPr>
          <p:cNvPr id="15" name="Rectangle 14">
            <a:extLst>
              <a:ext uri="{FF2B5EF4-FFF2-40B4-BE49-F238E27FC236}">
                <a16:creationId xmlns:a16="http://schemas.microsoft.com/office/drawing/2014/main" id="{2FDB2253-836D-468E-A0B5-6DA6EE4B76FE}"/>
              </a:ext>
            </a:extLst>
          </p:cNvPr>
          <p:cNvSpPr/>
          <p:nvPr/>
        </p:nvSpPr>
        <p:spPr>
          <a:xfrm>
            <a:off x="190550" y="4078813"/>
            <a:ext cx="11927855" cy="646331"/>
          </a:xfrm>
          <a:prstGeom prst="rect">
            <a:avLst/>
          </a:prstGeom>
        </p:spPr>
        <p:txBody>
          <a:bodyPr wrap="square">
            <a:spAutoFit/>
          </a:bodyPr>
          <a:lstStyle/>
          <a:p>
            <a:r>
              <a:rPr lang="en-US" dirty="0">
                <a:latin typeface="Palatino Linotype" pitchFamily="18" charset="0"/>
              </a:rPr>
              <a:t>The USE statement tells MySQL to use the named database as the default (current) database for subsequent statements. The named database remains the default until the end of the session or another USE statement is issued.</a:t>
            </a:r>
            <a:endParaRPr lang="en-US" b="1" i="1" dirty="0">
              <a:latin typeface="Palatino Linotype" pitchFamily="18" charset="0"/>
              <a:cs typeface="Arial" pitchFamily="34" charset="0"/>
            </a:endParaRPr>
          </a:p>
        </p:txBody>
      </p:sp>
      <p:sp>
        <p:nvSpPr>
          <p:cNvPr id="16" name="Rectangle 15"/>
          <p:cNvSpPr/>
          <p:nvPr/>
        </p:nvSpPr>
        <p:spPr>
          <a:xfrm>
            <a:off x="694606" y="3491716"/>
            <a:ext cx="1486304" cy="369332"/>
          </a:xfrm>
          <a:prstGeom prst="rect">
            <a:avLst/>
          </a:prstGeom>
        </p:spPr>
        <p:txBody>
          <a:bodyPr wrap="none">
            <a:spAutoFit/>
          </a:bodyPr>
          <a:lstStyle/>
          <a:p>
            <a:r>
              <a:rPr lang="en-US" dirty="0"/>
              <a:t>USE </a:t>
            </a:r>
            <a:r>
              <a:rPr lang="en-US" i="1" dirty="0"/>
              <a:t>db_name</a:t>
            </a:r>
            <a:endParaRPr lang="en-US" dirty="0"/>
          </a:p>
        </p:txBody>
      </p:sp>
      <p:sp>
        <p:nvSpPr>
          <p:cNvPr id="17" name="Rectangle 16"/>
          <p:cNvSpPr/>
          <p:nvPr/>
        </p:nvSpPr>
        <p:spPr>
          <a:xfrm>
            <a:off x="774998" y="4869160"/>
            <a:ext cx="9064624" cy="1046440"/>
          </a:xfrm>
          <a:prstGeom prst="rect">
            <a:avLst/>
          </a:prstGeom>
        </p:spPr>
        <p:txBody>
          <a:bodyPr wrap="square">
            <a:spAutoFit/>
          </a:bodyPr>
          <a:lstStyle/>
          <a:p>
            <a:r>
              <a:rPr lang="en-US" dirty="0"/>
              <a:t>e.g.</a:t>
            </a:r>
          </a:p>
          <a:p>
            <a:endParaRPr lang="en-US" sz="800" dirty="0"/>
          </a:p>
          <a:p>
            <a:pPr marL="342900" indent="-342900">
              <a:buFont typeface="Arial" pitchFamily="34" charset="0"/>
              <a:buChar char="•"/>
            </a:pPr>
            <a:r>
              <a:rPr lang="en-US" dirty="0"/>
              <a:t>USE student;</a:t>
            </a:r>
          </a:p>
          <a:p>
            <a:pPr marL="342900" indent="-342900">
              <a:buFont typeface="Arial" pitchFamily="34" charset="0"/>
              <a:buChar char="•"/>
            </a:pPr>
            <a:r>
              <a:rPr lang="en-US" dirty="0"/>
              <a:t>SELECT * FROM db1.emp;</a:t>
            </a:r>
          </a:p>
        </p:txBody>
      </p:sp>
      <p:sp>
        <p:nvSpPr>
          <p:cNvPr id="18" name="Rectangle 17"/>
          <p:cNvSpPr/>
          <p:nvPr/>
        </p:nvSpPr>
        <p:spPr>
          <a:xfrm>
            <a:off x="694606" y="5987608"/>
            <a:ext cx="10873208" cy="369332"/>
          </a:xfrm>
          <a:prstGeom prst="rect">
            <a:avLst/>
          </a:prstGeom>
        </p:spPr>
        <p:txBody>
          <a:bodyPr wrap="square">
            <a:spAutoFit/>
          </a:bodyPr>
          <a:lstStyle/>
          <a:p>
            <a:r>
              <a:rPr lang="en-US" dirty="0"/>
              <a:t>Note:  Moving objects from one schema to another schema in MySQL is not possible</a:t>
            </a:r>
          </a:p>
        </p:txBody>
      </p:sp>
    </p:spTree>
    <p:extLst>
      <p:ext uri="{BB962C8B-B14F-4D97-AF65-F5344CB8AC3E}">
        <p14:creationId xmlns:p14="http://schemas.microsoft.com/office/powerpoint/2010/main" val="194135883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1528"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(7)</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a:latin typeface="Segoe UI Light" panose="020B0502040204020203" pitchFamily="34" charset="0"/>
                <a:cs typeface="Segoe UI Light" panose="020B0502040204020203" pitchFamily="34" charset="0"/>
              </a:rPr>
              <a:t>Candidate and Primary key</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622598" y="3789040"/>
            <a:ext cx="11089232" cy="1477328"/>
          </a:xfrm>
          <a:prstGeom prst="rect">
            <a:avLst/>
          </a:prstGeom>
        </p:spPr>
        <p:txBody>
          <a:bodyPr wrap="square">
            <a:spAutoFit/>
          </a:bodyPr>
          <a:lstStyle/>
          <a:p>
            <a:r>
              <a:rPr lang="en-US" b="1" dirty="0"/>
              <a:t>Candidate Key</a:t>
            </a:r>
            <a:r>
              <a:rPr lang="en-US" dirty="0"/>
              <a:t> – A Candidate Key can be any column or a combination of columns that can qualify as unique key in database. There can be multiple Candidate Keys in one table. Each Candidate Key can qualify as Primary Key.</a:t>
            </a:r>
          </a:p>
          <a:p>
            <a:endParaRPr lang="en-US" dirty="0"/>
          </a:p>
          <a:p>
            <a:r>
              <a:rPr lang="en-US" b="1" dirty="0"/>
              <a:t>Primary Key</a:t>
            </a:r>
            <a:r>
              <a:rPr lang="en-US" dirty="0"/>
              <a:t> – A Primary Key is a column or a combination of columns that uniquely identify a record. Only one Candidate Key can be Primary Key.</a:t>
            </a:r>
          </a:p>
        </p:txBody>
      </p:sp>
    </p:spTree>
    <p:extLst>
      <p:ext uri="{BB962C8B-B14F-4D97-AF65-F5344CB8AC3E}">
        <p14:creationId xmlns:p14="http://schemas.microsoft.com/office/powerpoint/2010/main" val="254766492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2117755"/>
            <a:ext cx="11305256" cy="3139321"/>
          </a:xfrm>
          <a:prstGeom prst="rect">
            <a:avLst/>
          </a:prstGeom>
        </p:spPr>
        <p:txBody>
          <a:bodyPr wrap="square">
            <a:spAutoFit/>
          </a:bodyPr>
          <a:lstStyle/>
          <a:p>
            <a:pPr marL="342900" indent="-342900">
              <a:buFont typeface="Arial" pitchFamily="34" charset="0"/>
              <a:buChar char="•"/>
            </a:pPr>
            <a:r>
              <a:rPr lang="en-US" b="1" dirty="0">
                <a:solidFill>
                  <a:schemeClr val="tx1">
                    <a:lumMod val="85000"/>
                    <a:lumOff val="15000"/>
                  </a:schemeClr>
                </a:solidFill>
                <a:latin typeface="Palatino Linotype" pitchFamily="18" charset="0"/>
              </a:rPr>
              <a:t>Candidate Key</a:t>
            </a:r>
            <a:r>
              <a:rPr lang="en-US" dirty="0">
                <a:solidFill>
                  <a:schemeClr val="tx1">
                    <a:lumMod val="85000"/>
                    <a:lumOff val="15000"/>
                  </a:schemeClr>
                </a:solidFill>
                <a:latin typeface="Palatino Linotype" pitchFamily="18" charset="0"/>
              </a:rPr>
              <a:t>: </a:t>
            </a:r>
            <a:r>
              <a:rPr lang="en-US" dirty="0">
                <a:latin typeface="Palatino Linotype" pitchFamily="18" charset="0"/>
              </a:rPr>
              <a:t>A candidate key is a set of attributes (or attribute) which uniquely identify the tuples in relation or table. </a:t>
            </a:r>
          </a:p>
          <a:p>
            <a:pPr marL="342900" indent="-342900">
              <a:buFont typeface="Arial" pitchFamily="34" charset="0"/>
              <a:buChar char="•"/>
            </a:pPr>
            <a:endParaRPr lang="en-US" dirty="0">
              <a:solidFill>
                <a:schemeClr val="tx1">
                  <a:lumMod val="85000"/>
                  <a:lumOff val="15000"/>
                </a:schemeClr>
              </a:solidFill>
              <a:latin typeface="Palatino Linotype" pitchFamily="18" charset="0"/>
            </a:endParaRPr>
          </a:p>
          <a:p>
            <a:pPr marL="342900" indent="17463"/>
            <a:r>
              <a:rPr lang="en-US" dirty="0">
                <a:solidFill>
                  <a:schemeClr val="tx1">
                    <a:lumMod val="85000"/>
                    <a:lumOff val="15000"/>
                  </a:schemeClr>
                </a:solidFill>
                <a:latin typeface="Palatino Linotype" pitchFamily="18" charset="0"/>
              </a:rPr>
              <a:t>Here in Employee table ID </a:t>
            </a:r>
            <a:r>
              <a:rPr lang="en-US" dirty="0">
                <a:latin typeface="Palatino Linotype" pitchFamily="18" charset="0"/>
              </a:rPr>
              <a:t>&amp; emailID </a:t>
            </a:r>
            <a:r>
              <a:rPr lang="en-US" dirty="0">
                <a:solidFill>
                  <a:schemeClr val="tx1">
                    <a:lumMod val="85000"/>
                    <a:lumOff val="15000"/>
                  </a:schemeClr>
                </a:solidFill>
                <a:latin typeface="Palatino Linotype" pitchFamily="18" charset="0"/>
              </a:rPr>
              <a:t>are Candidate keys.</a:t>
            </a:r>
            <a:endParaRPr lang="en-US" dirty="0">
              <a:latin typeface="Palatino Linotype" pitchFamily="18" charset="0"/>
            </a:endParaRPr>
          </a:p>
          <a:p>
            <a:pPr marL="342900" indent="-342900"/>
            <a:endParaRPr lang="en-US" dirty="0">
              <a:solidFill>
                <a:schemeClr val="tx1">
                  <a:lumMod val="85000"/>
                  <a:lumOff val="15000"/>
                </a:schemeClr>
              </a:solidFill>
              <a:latin typeface="Palatino Linotype" pitchFamily="18" charset="0"/>
            </a:endParaRPr>
          </a:p>
          <a:p>
            <a:pPr marL="342900" indent="-342900"/>
            <a:endParaRPr lang="en-US" dirty="0">
              <a:solidFill>
                <a:schemeClr val="tx1">
                  <a:lumMod val="85000"/>
                  <a:lumOff val="15000"/>
                </a:schemeClr>
              </a:solidFill>
              <a:latin typeface="Palatino Linotype"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itchFamily="18" charset="0"/>
              </a:rPr>
              <a:t>Primary Key</a:t>
            </a:r>
            <a:r>
              <a:rPr lang="en-US" dirty="0">
                <a:solidFill>
                  <a:schemeClr val="tx1">
                    <a:lumMod val="85000"/>
                    <a:lumOff val="15000"/>
                  </a:schemeClr>
                </a:solidFill>
                <a:latin typeface="Palatino Linotype" pitchFamily="18" charset="0"/>
              </a:rPr>
              <a:t>: </a:t>
            </a:r>
            <a:r>
              <a:rPr lang="en-US" dirty="0">
                <a:latin typeface="Palatino Linotype" pitchFamily="18" charset="0"/>
              </a:rPr>
              <a:t>Primary Key is a set of attributes (or attribute) which uniquely identify the tuples in relation or table. There is one and only one primary key in any relationship.</a:t>
            </a:r>
            <a:r>
              <a:rPr lang="en-US" dirty="0">
                <a:solidFill>
                  <a:schemeClr val="tx1">
                    <a:lumMod val="85000"/>
                    <a:lumOff val="15000"/>
                  </a:schemeClr>
                </a:solidFill>
                <a:latin typeface="Palatino Linotype" pitchFamily="18" charset="0"/>
              </a:rPr>
              <a:t> </a:t>
            </a:r>
          </a:p>
          <a:p>
            <a:pPr marL="342900" indent="-342900">
              <a:buFont typeface="Arial" pitchFamily="34" charset="0"/>
              <a:buChar char="•"/>
            </a:pPr>
            <a:endParaRPr lang="en-US" dirty="0">
              <a:solidFill>
                <a:schemeClr val="tx1">
                  <a:lumMod val="85000"/>
                  <a:lumOff val="15000"/>
                </a:schemeClr>
              </a:solidFill>
              <a:latin typeface="Palatino Linotype" pitchFamily="18" charset="0"/>
            </a:endParaRPr>
          </a:p>
          <a:p>
            <a:pPr marL="342900" indent="17463"/>
            <a:r>
              <a:rPr lang="en-US" dirty="0">
                <a:solidFill>
                  <a:schemeClr val="tx1">
                    <a:lumMod val="85000"/>
                    <a:lumOff val="15000"/>
                  </a:schemeClr>
                </a:solidFill>
                <a:latin typeface="Palatino Linotype" pitchFamily="18" charset="0"/>
              </a:rPr>
              <a:t>Here in Employee table you can choose either ID or </a:t>
            </a:r>
            <a:r>
              <a:rPr lang="en-US" dirty="0">
                <a:latin typeface="Palatino Linotype" pitchFamily="18" charset="0"/>
              </a:rPr>
              <a:t>emailID columns as primary key column, ID is preferable choice, as emailID </a:t>
            </a:r>
            <a:r>
              <a:rPr lang="en-US" dirty="0">
                <a:solidFill>
                  <a:schemeClr val="tx1">
                    <a:lumMod val="85000"/>
                    <a:lumOff val="15000"/>
                  </a:schemeClr>
                </a:solidFill>
                <a:latin typeface="Palatino Linotype" pitchFamily="18" charset="0"/>
              </a:rPr>
              <a:t>is a secure value.</a:t>
            </a:r>
          </a:p>
        </p:txBody>
      </p:sp>
      <p:sp>
        <p:nvSpPr>
          <p:cNvPr id="7" name="Rectangle 6"/>
          <p:cNvSpPr/>
          <p:nvPr/>
        </p:nvSpPr>
        <p:spPr>
          <a:xfrm>
            <a:off x="406574" y="1182524"/>
            <a:ext cx="9361040" cy="461665"/>
          </a:xfrm>
          <a:prstGeom prst="rect">
            <a:avLst/>
          </a:prstGeom>
        </p:spPr>
        <p:txBody>
          <a:bodyPr wrap="square">
            <a:spAutoFit/>
          </a:bodyPr>
          <a:lstStyle/>
          <a:p>
            <a:r>
              <a:rPr lang="en-US" sz="2300" dirty="0">
                <a:solidFill>
                  <a:schemeClr val="bg2">
                    <a:lumMod val="25000"/>
                  </a:schemeClr>
                </a:solidFill>
                <a:latin typeface="Gentium Basic"/>
              </a:rPr>
              <a:t>Employee { ID, firstName, lastName, DoB, emailID }</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Candidate Key and Primary Key</a:t>
            </a:r>
          </a:p>
        </p:txBody>
      </p:sp>
      <p:sp>
        <p:nvSpPr>
          <p:cNvPr id="11" name="Rectangle 10"/>
          <p:cNvSpPr/>
          <p:nvPr/>
        </p:nvSpPr>
        <p:spPr>
          <a:xfrm>
            <a:off x="11755679" y="0"/>
            <a:ext cx="431528"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(7)</a:t>
            </a:r>
            <a:endParaRPr lang="en-US" dirty="0"/>
          </a:p>
        </p:txBody>
      </p:sp>
    </p:spTree>
    <p:extLst>
      <p:ext uri="{BB962C8B-B14F-4D97-AF65-F5344CB8AC3E}">
        <p14:creationId xmlns:p14="http://schemas.microsoft.com/office/powerpoint/2010/main" val="2850906017"/>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09A4DD51-F450-4FA7-BA18-C2A26D10D72C}"/>
              </a:ext>
            </a:extLst>
          </p:cNvPr>
          <p:cNvSpPr/>
          <p:nvPr/>
        </p:nvSpPr>
        <p:spPr>
          <a:xfrm>
            <a:off x="1523802" y="2"/>
            <a:ext cx="10332044" cy="923330"/>
          </a:xfrm>
          <a:prstGeom prst="rect">
            <a:avLst/>
          </a:prstGeom>
          <a:solidFill>
            <a:schemeClr val="bg1"/>
          </a:solidFill>
        </p:spPr>
        <p:txBody>
          <a:bodyPr wrap="square">
            <a:spAutoFit/>
          </a:bodyPr>
          <a:lstStyle/>
          <a:p>
            <a:pPr algn="r" fontAlgn="base">
              <a:lnSpc>
                <a:spcPct val="150000"/>
              </a:lnSpc>
            </a:pPr>
            <a:r>
              <a:rPr lang="en-US" sz="3600" dirty="0"/>
              <a:t>Difference between Candidate Key and Primary Key</a:t>
            </a:r>
          </a:p>
        </p:txBody>
      </p:sp>
      <p:graphicFrame>
        <p:nvGraphicFramePr>
          <p:cNvPr id="7" name="Table 6"/>
          <p:cNvGraphicFramePr>
            <a:graphicFrameLocks noGrp="1"/>
          </p:cNvGraphicFramePr>
          <p:nvPr/>
        </p:nvGraphicFramePr>
        <p:xfrm>
          <a:off x="478582" y="1052736"/>
          <a:ext cx="11377264" cy="2491740"/>
        </p:xfrm>
        <a:graphic>
          <a:graphicData uri="http://schemas.openxmlformats.org/drawingml/2006/table">
            <a:tbl>
              <a:tblPr>
                <a:tableStyleId>{5940675A-B579-460E-94D1-54222C63F5DA}</a:tableStyleId>
              </a:tblPr>
              <a:tblGrid>
                <a:gridCol w="5688632">
                  <a:extLst>
                    <a:ext uri="{9D8B030D-6E8A-4147-A177-3AD203B41FA5}">
                      <a16:colId xmlns:a16="http://schemas.microsoft.com/office/drawing/2014/main" val="20000"/>
                    </a:ext>
                  </a:extLst>
                </a:gridCol>
                <a:gridCol w="5688632">
                  <a:extLst>
                    <a:ext uri="{9D8B030D-6E8A-4147-A177-3AD203B41FA5}">
                      <a16:colId xmlns:a16="http://schemas.microsoft.com/office/drawing/2014/main" val="20001"/>
                    </a:ext>
                  </a:extLst>
                </a:gridCol>
              </a:tblGrid>
              <a:tr h="0">
                <a:tc>
                  <a:txBody>
                    <a:bodyPr/>
                    <a:lstStyle/>
                    <a:p>
                      <a:pPr algn="ctr" fontAlgn="b"/>
                      <a:r>
                        <a:rPr lang="en-US" sz="1800" b="1" kern="1200" dirty="0">
                          <a:solidFill>
                            <a:schemeClr val="tx1"/>
                          </a:solidFill>
                          <a:latin typeface="Palatino Linotype" pitchFamily="18" charset="0"/>
                          <a:ea typeface="+mn-ea"/>
                          <a:cs typeface="+mn-cs"/>
                        </a:rPr>
                        <a:t>Primary Key </a:t>
                      </a:r>
                    </a:p>
                  </a:txBody>
                  <a:tcPr marL="95250" marR="95250" marT="95250" marB="95250" anchor="b"/>
                </a:tc>
                <a:tc>
                  <a:txBody>
                    <a:bodyPr/>
                    <a:lstStyle/>
                    <a:p>
                      <a:pPr algn="ctr" fontAlgn="b"/>
                      <a:r>
                        <a:rPr lang="en-US" sz="1800" b="1" kern="1200" dirty="0">
                          <a:solidFill>
                            <a:schemeClr val="tx1"/>
                          </a:solidFill>
                          <a:latin typeface="Palatino Linotype" pitchFamily="18" charset="0"/>
                          <a:ea typeface="+mn-ea"/>
                          <a:cs typeface="+mn-cs"/>
                        </a:rPr>
                        <a:t>Candidate Key</a:t>
                      </a:r>
                    </a:p>
                  </a:txBody>
                  <a:tcPr marL="95250" marR="95250" marT="95250" marB="95250" anchor="b"/>
                </a:tc>
                <a:extLst>
                  <a:ext uri="{0D108BD9-81ED-4DB2-BD59-A6C34878D82A}">
                    <a16:rowId xmlns:a16="http://schemas.microsoft.com/office/drawing/2014/main" val="10000"/>
                  </a:ext>
                </a:extLst>
              </a:tr>
              <a:tr h="0">
                <a:tc>
                  <a:txBody>
                    <a:bodyPr/>
                    <a:lstStyle/>
                    <a:p>
                      <a:pPr marL="179388" marR="0" indent="0" algn="l" defTabSz="914400" rtl="0" eaLnBrk="1" fontAlgn="t" latinLnBrk="0" hangingPunct="1">
                        <a:lnSpc>
                          <a:spcPct val="100000"/>
                        </a:lnSpc>
                        <a:spcBef>
                          <a:spcPts val="0"/>
                        </a:spcBef>
                        <a:spcAft>
                          <a:spcPts val="0"/>
                        </a:spcAft>
                        <a:buClrTx/>
                        <a:buSzTx/>
                        <a:buFontTx/>
                        <a:buNone/>
                        <a:tabLst/>
                        <a:defRPr/>
                      </a:pPr>
                      <a:r>
                        <a:rPr lang="en-US" sz="1800" b="0" i="0" kern="1200" dirty="0">
                          <a:solidFill>
                            <a:schemeClr val="tx1"/>
                          </a:solidFill>
                          <a:latin typeface="+mn-lt"/>
                          <a:ea typeface="+mn-ea"/>
                          <a:cs typeface="+mn-cs"/>
                        </a:rPr>
                        <a:t>There can be only one primary key in any relation.</a:t>
                      </a:r>
                      <a:endParaRPr lang="en-US" sz="1800" kern="1200" dirty="0">
                        <a:solidFill>
                          <a:schemeClr val="tx1"/>
                        </a:solidFill>
                        <a:latin typeface="Palatino Linotype" pitchFamily="18" charset="0"/>
                        <a:ea typeface="+mn-ea"/>
                        <a:cs typeface="+mn-cs"/>
                      </a:endParaRPr>
                    </a:p>
                  </a:txBody>
                  <a:tcPr marL="38100" marR="38100" marT="38100" marB="38100"/>
                </a:tc>
                <a:tc>
                  <a:txBody>
                    <a:bodyPr/>
                    <a:lstStyle/>
                    <a:p>
                      <a:pPr marL="179388" marR="0" indent="0" algn="l" defTabSz="914400" rtl="0" eaLnBrk="1" fontAlgn="t" latinLnBrk="0" hangingPunct="1">
                        <a:lnSpc>
                          <a:spcPct val="100000"/>
                        </a:lnSpc>
                        <a:spcBef>
                          <a:spcPts val="0"/>
                        </a:spcBef>
                        <a:spcAft>
                          <a:spcPts val="0"/>
                        </a:spcAft>
                        <a:buClrTx/>
                        <a:buSzTx/>
                        <a:buFontTx/>
                        <a:buNone/>
                        <a:tabLst/>
                        <a:defRPr/>
                      </a:pPr>
                      <a:r>
                        <a:rPr lang="en-US" sz="1800" b="0" i="0" kern="1200" dirty="0">
                          <a:solidFill>
                            <a:schemeClr val="tx1"/>
                          </a:solidFill>
                          <a:latin typeface="+mn-lt"/>
                          <a:ea typeface="+mn-ea"/>
                          <a:cs typeface="+mn-cs"/>
                        </a:rPr>
                        <a:t>There can be more than one candidate key in a relation.</a:t>
                      </a:r>
                      <a:endParaRPr lang="en-US" sz="1800" kern="1200" dirty="0">
                        <a:solidFill>
                          <a:schemeClr val="tx1"/>
                        </a:solidFill>
                        <a:latin typeface="Palatino Linotype" pitchFamily="18" charset="0"/>
                        <a:ea typeface="+mn-ea"/>
                        <a:cs typeface="+mn-cs"/>
                      </a:endParaRPr>
                    </a:p>
                  </a:txBody>
                  <a:tcPr marL="38100" marR="38100" marT="38100" marB="38100"/>
                </a:tc>
                <a:extLst>
                  <a:ext uri="{0D108BD9-81ED-4DB2-BD59-A6C34878D82A}">
                    <a16:rowId xmlns:a16="http://schemas.microsoft.com/office/drawing/2014/main" val="10001"/>
                  </a:ext>
                </a:extLst>
              </a:tr>
              <a:tr h="0">
                <a:tc>
                  <a:txBody>
                    <a:bodyPr/>
                    <a:lstStyle/>
                    <a:p>
                      <a:pPr marL="179388" indent="0" algn="l" fontAlgn="t"/>
                      <a:r>
                        <a:rPr lang="en-US" dirty="0"/>
                        <a:t>Primary key can contain NULL value.</a:t>
                      </a:r>
                    </a:p>
                  </a:txBody>
                  <a:tcPr marL="76200" marR="76200" marT="76200" marB="76200"/>
                </a:tc>
                <a:tc>
                  <a:txBody>
                    <a:bodyPr/>
                    <a:lstStyle/>
                    <a:p>
                      <a:pPr marL="179388" indent="0" algn="l" fontAlgn="t"/>
                      <a:r>
                        <a:rPr lang="en-US" dirty="0"/>
                        <a:t>Candidate key can have NULL value.</a:t>
                      </a:r>
                    </a:p>
                  </a:txBody>
                  <a:tcPr marL="76200" marR="76200" marT="76200" marB="76200"/>
                </a:tc>
                <a:extLst>
                  <a:ext uri="{0D108BD9-81ED-4DB2-BD59-A6C34878D82A}">
                    <a16:rowId xmlns:a16="http://schemas.microsoft.com/office/drawing/2014/main" val="10002"/>
                  </a:ext>
                </a:extLst>
              </a:tr>
              <a:tr h="0">
                <a:tc>
                  <a:txBody>
                    <a:bodyPr/>
                    <a:lstStyle/>
                    <a:p>
                      <a:pPr marL="179388" indent="0" fontAlgn="t"/>
                      <a:r>
                        <a:rPr lang="en-US" sz="1800" b="0" i="0" kern="1200" dirty="0">
                          <a:solidFill>
                            <a:schemeClr val="tx1"/>
                          </a:solidFill>
                          <a:latin typeface="+mn-lt"/>
                          <a:ea typeface="+mn-ea"/>
                          <a:cs typeface="+mn-cs"/>
                        </a:rPr>
                        <a:t>A primary key is a candidate key.</a:t>
                      </a:r>
                      <a:endParaRPr lang="en-US" sz="1800" kern="1200" dirty="0">
                        <a:solidFill>
                          <a:schemeClr val="tx1"/>
                        </a:solidFill>
                        <a:latin typeface="Palatino Linotype" pitchFamily="18" charset="0"/>
                        <a:ea typeface="+mn-ea"/>
                        <a:cs typeface="+mn-cs"/>
                      </a:endParaRPr>
                    </a:p>
                  </a:txBody>
                  <a:tcPr marL="38100" marR="38100" marT="38100" marB="38100"/>
                </a:tc>
                <a:tc>
                  <a:txBody>
                    <a:bodyPr/>
                    <a:lstStyle/>
                    <a:p>
                      <a:pPr marL="179388" indent="0" fontAlgn="t"/>
                      <a:r>
                        <a:rPr lang="en-US" sz="1800" b="0" i="0" kern="1200" dirty="0">
                          <a:solidFill>
                            <a:schemeClr val="tx1"/>
                          </a:solidFill>
                          <a:latin typeface="+mn-lt"/>
                          <a:ea typeface="+mn-ea"/>
                          <a:cs typeface="+mn-cs"/>
                        </a:rPr>
                        <a:t>It not compulsory that each candidate key can be a primary key.</a:t>
                      </a:r>
                      <a:endParaRPr lang="en-US" sz="1800" kern="1200" dirty="0">
                        <a:solidFill>
                          <a:schemeClr val="tx1"/>
                        </a:solidFill>
                        <a:latin typeface="Palatino Linotype" pitchFamily="18" charset="0"/>
                        <a:ea typeface="+mn-ea"/>
                        <a:cs typeface="+mn-cs"/>
                      </a:endParaRPr>
                    </a:p>
                  </a:txBody>
                  <a:tcPr marL="38100" marR="38100" marT="38100" marB="38100"/>
                </a:tc>
                <a:extLst>
                  <a:ext uri="{0D108BD9-81ED-4DB2-BD59-A6C34878D82A}">
                    <a16:rowId xmlns:a16="http://schemas.microsoft.com/office/drawing/2014/main" val="10003"/>
                  </a:ext>
                </a:extLst>
              </a:tr>
              <a:tr h="0">
                <a:tc>
                  <a:txBody>
                    <a:bodyPr/>
                    <a:lstStyle/>
                    <a:p>
                      <a:pPr marL="179388" indent="0" fontAlgn="t"/>
                      <a:r>
                        <a:rPr lang="en-US" sz="1800" b="0" i="0" kern="1200" dirty="0">
                          <a:solidFill>
                            <a:schemeClr val="tx1"/>
                          </a:solidFill>
                          <a:latin typeface="+mn-lt"/>
                          <a:ea typeface="+mn-ea"/>
                          <a:cs typeface="+mn-cs"/>
                        </a:rPr>
                        <a:t>Primary key specifies the important attribute for the relation.</a:t>
                      </a:r>
                      <a:endParaRPr lang="en-US" sz="1800" kern="1200" dirty="0">
                        <a:solidFill>
                          <a:schemeClr val="tx1"/>
                        </a:solidFill>
                        <a:latin typeface="Palatino Linotype" pitchFamily="18" charset="0"/>
                        <a:ea typeface="+mn-ea"/>
                        <a:cs typeface="+mn-cs"/>
                      </a:endParaRPr>
                    </a:p>
                  </a:txBody>
                  <a:tcPr marL="38100" marR="38100" marT="38100" marB="38100"/>
                </a:tc>
                <a:tc>
                  <a:txBody>
                    <a:bodyPr/>
                    <a:lstStyle/>
                    <a:p>
                      <a:pPr marL="179388" indent="0" fontAlgn="t"/>
                      <a:r>
                        <a:rPr lang="en-US" sz="1800" b="0" i="0" kern="1200" dirty="0">
                          <a:solidFill>
                            <a:schemeClr val="tx1"/>
                          </a:solidFill>
                          <a:latin typeface="+mn-lt"/>
                          <a:ea typeface="+mn-ea"/>
                          <a:cs typeface="+mn-cs"/>
                        </a:rPr>
                        <a:t>Candidate specifies the key which can qualify for primary key.</a:t>
                      </a:r>
                      <a:endParaRPr lang="en-US" sz="1800" kern="1200" dirty="0">
                        <a:solidFill>
                          <a:schemeClr val="tx1"/>
                        </a:solidFill>
                        <a:latin typeface="Palatino Linotype" pitchFamily="18" charset="0"/>
                        <a:ea typeface="+mn-ea"/>
                        <a:cs typeface="+mn-cs"/>
                      </a:endParaRPr>
                    </a:p>
                  </a:txBody>
                  <a:tcPr marL="38100" marR="38100" marT="38100" marB="38100"/>
                </a:tc>
                <a:extLst>
                  <a:ext uri="{0D108BD9-81ED-4DB2-BD59-A6C34878D82A}">
                    <a16:rowId xmlns:a16="http://schemas.microsoft.com/office/drawing/2014/main" val="10004"/>
                  </a:ext>
                </a:extLst>
              </a:tr>
            </a:tbl>
          </a:graphicData>
        </a:graphic>
      </p:graphicFrame>
      <p:sp>
        <p:nvSpPr>
          <p:cNvPr id="11" name="Rectangle 10"/>
          <p:cNvSpPr/>
          <p:nvPr/>
        </p:nvSpPr>
        <p:spPr>
          <a:xfrm>
            <a:off x="11755679" y="0"/>
            <a:ext cx="431528"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(7)</a:t>
            </a:r>
            <a:endParaRPr lang="en-US" dirty="0"/>
          </a:p>
        </p:txBody>
      </p:sp>
    </p:spTree>
    <p:extLst>
      <p:ext uri="{BB962C8B-B14F-4D97-AF65-F5344CB8AC3E}">
        <p14:creationId xmlns:p14="http://schemas.microsoft.com/office/powerpoint/2010/main" val="2850906017"/>
      </p:ext>
    </p:extLst>
  </p:cSld>
  <p:clrMapOvr>
    <a:masterClrMapping/>
  </p:clrMapOvr>
  <p:transition spd="slow"/>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(8)</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a:latin typeface="Segoe UI Light" panose="020B0502040204020203" pitchFamily="34" charset="0"/>
                <a:cs typeface="Segoe UI Light" panose="020B0502040204020203" pitchFamily="34" charset="0"/>
              </a:rPr>
              <a:t>Primary Key</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622598" y="3429000"/>
            <a:ext cx="11017224" cy="923330"/>
          </a:xfrm>
          <a:prstGeom prst="rect">
            <a:avLst/>
          </a:prstGeom>
        </p:spPr>
        <p:txBody>
          <a:bodyPr wrap="square">
            <a:spAutoFit/>
          </a:bodyPr>
          <a:lstStyle/>
          <a:p>
            <a:r>
              <a:rPr lang="en-US" dirty="0"/>
              <a:t>Choosing a primary key is one of the most important steps in good database design. A primary key is a column that serves a special purpose. </a:t>
            </a:r>
            <a:r>
              <a:rPr lang="en-US" dirty="0">
                <a:latin typeface="Palatino Linotype" pitchFamily="18" charset="0"/>
              </a:rPr>
              <a:t>A primary key is a special column (or set of combined columns) in a relational database table, that is used to uniquely identify each record. </a:t>
            </a:r>
            <a:r>
              <a:rPr lang="en-US" dirty="0"/>
              <a:t>Each database table needs a primary key.</a:t>
            </a:r>
          </a:p>
        </p:txBody>
      </p:sp>
    </p:spTree>
    <p:extLst>
      <p:ext uri="{BB962C8B-B14F-4D97-AF65-F5344CB8AC3E}">
        <p14:creationId xmlns:p14="http://schemas.microsoft.com/office/powerpoint/2010/main" val="254766492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a:t>Primary Key</a:t>
            </a:r>
          </a:p>
        </p:txBody>
      </p:sp>
      <p:sp>
        <p:nvSpPr>
          <p:cNvPr id="11" name="Rectangle 10"/>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(8)</a:t>
            </a:r>
            <a:endParaRPr lang="en-US" dirty="0"/>
          </a:p>
        </p:txBody>
      </p:sp>
      <p:sp>
        <p:nvSpPr>
          <p:cNvPr id="12" name="Rectangle 11">
            <a:extLst>
              <a:ext uri="{FF2B5EF4-FFF2-40B4-BE49-F238E27FC236}">
                <a16:creationId xmlns:a16="http://schemas.microsoft.com/office/drawing/2014/main" id="{63045821-95B0-4EF7-B515-933F86C0D2DA}"/>
              </a:ext>
            </a:extLst>
          </p:cNvPr>
          <p:cNvSpPr/>
          <p:nvPr/>
        </p:nvSpPr>
        <p:spPr>
          <a:xfrm>
            <a:off x="262558" y="1196752"/>
            <a:ext cx="9145016" cy="2062103"/>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13" name="TextBox 12">
            <a:extLst>
              <a:ext uri="{FF2B5EF4-FFF2-40B4-BE49-F238E27FC236}">
                <a16:creationId xmlns:a16="http://schemas.microsoft.com/office/drawing/2014/main" id="{50270A80-E55D-414D-A389-6A5BA4F1C790}"/>
              </a:ext>
            </a:extLst>
          </p:cNvPr>
          <p:cNvSpPr txBox="1"/>
          <p:nvPr/>
        </p:nvSpPr>
        <p:spPr>
          <a:xfrm>
            <a:off x="190550" y="3789040"/>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Tree>
    <p:extLst>
      <p:ext uri="{BB962C8B-B14F-4D97-AF65-F5344CB8AC3E}">
        <p14:creationId xmlns:p14="http://schemas.microsoft.com/office/powerpoint/2010/main" val="28509060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a:t>Primary Key</a:t>
            </a:r>
          </a:p>
        </p:txBody>
      </p:sp>
      <p:sp>
        <p:nvSpPr>
          <p:cNvPr id="11" name="Rectangle 10"/>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(8)</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9839622" y="1685707"/>
            <a:ext cx="1915941" cy="2376264"/>
          </a:xfrm>
          <a:prstGeom prst="rect">
            <a:avLst/>
          </a:prstGeom>
          <a:noFill/>
          <a:ln w="9525">
            <a:noFill/>
            <a:miter lim="800000"/>
            <a:headEnd/>
            <a:tailEnd/>
          </a:ln>
        </p:spPr>
      </p:pic>
      <p:sp>
        <p:nvSpPr>
          <p:cNvPr id="14" name="Rectangle 13"/>
          <p:cNvSpPr/>
          <p:nvPr/>
        </p:nvSpPr>
        <p:spPr>
          <a:xfrm>
            <a:off x="262558" y="2117755"/>
            <a:ext cx="3960440" cy="2031325"/>
          </a:xfrm>
          <a:prstGeom prst="rect">
            <a:avLst/>
          </a:prstGeom>
        </p:spPr>
        <p:txBody>
          <a:bodyPr wrap="square">
            <a:spAutoFit/>
          </a:bodyPr>
          <a:lstStyle/>
          <a:p>
            <a:r>
              <a:rPr lang="en-US" dirty="0"/>
              <a:t>CREATE TABLE student (  </a:t>
            </a:r>
          </a:p>
          <a:p>
            <a:r>
              <a:rPr lang="en-US" dirty="0"/>
              <a:t>   ID INT(11) PRIMARY KEY,</a:t>
            </a:r>
          </a:p>
          <a:p>
            <a:r>
              <a:rPr lang="en-US" dirty="0"/>
              <a:t>   firstName VARCHAR(45), </a:t>
            </a:r>
          </a:p>
          <a:p>
            <a:r>
              <a:rPr lang="en-US" dirty="0"/>
              <a:t>   lastName VARCHAR(45),</a:t>
            </a:r>
          </a:p>
          <a:p>
            <a:r>
              <a:rPr lang="en-US" dirty="0"/>
              <a:t>   DoB DATE,</a:t>
            </a:r>
          </a:p>
          <a:p>
            <a:r>
              <a:rPr lang="en-US" dirty="0"/>
              <a:t>   emailID VARCHAR(145)</a:t>
            </a:r>
          </a:p>
          <a:p>
            <a:r>
              <a:rPr lang="en-US" dirty="0"/>
              <a:t> );</a:t>
            </a:r>
          </a:p>
        </p:txBody>
      </p:sp>
      <p:sp>
        <p:nvSpPr>
          <p:cNvPr id="15" name="Rectangle 14"/>
          <p:cNvSpPr/>
          <p:nvPr/>
        </p:nvSpPr>
        <p:spPr>
          <a:xfrm>
            <a:off x="334566" y="1579236"/>
            <a:ext cx="2537233" cy="369332"/>
          </a:xfrm>
          <a:prstGeom prst="rect">
            <a:avLst/>
          </a:prstGeom>
        </p:spPr>
        <p:txBody>
          <a:bodyPr wrap="none">
            <a:spAutoFit/>
          </a:bodyPr>
          <a:lstStyle/>
          <a:p>
            <a:r>
              <a:rPr lang="en-US" dirty="0"/>
              <a:t>Examples of Primary Key </a:t>
            </a:r>
          </a:p>
        </p:txBody>
      </p:sp>
      <p:sp>
        <p:nvSpPr>
          <p:cNvPr id="16" name="Rectangle 1"/>
          <p:cNvSpPr>
            <a:spLocks noChangeArrowheads="1"/>
          </p:cNvSpPr>
          <p:nvPr/>
        </p:nvSpPr>
        <p:spPr bwMode="auto">
          <a:xfrm>
            <a:off x="262558" y="836712"/>
            <a:ext cx="11377264"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effectLst/>
                <a:latin typeface="Palatino Linotype" pitchFamily="18" charset="0"/>
                <a:ea typeface="Calibri" pitchFamily="34" charset="0"/>
                <a:cs typeface="Calibri" pitchFamily="34" charset="0"/>
              </a:rPr>
              <a:t>Primary key’s data type mostly must be INT (in student</a:t>
            </a:r>
            <a:r>
              <a:rPr kumimoji="0" lang="en-US" b="0" i="0" u="none" strike="noStrike" cap="none" normalizeH="0" dirty="0">
                <a:ln>
                  <a:noFill/>
                </a:ln>
                <a:effectLst/>
                <a:latin typeface="Palatino Linotype" pitchFamily="18" charset="0"/>
                <a:ea typeface="Calibri" pitchFamily="34" charset="0"/>
                <a:cs typeface="Calibri" pitchFamily="34" charset="0"/>
              </a:rPr>
              <a:t> table </a:t>
            </a:r>
            <a:r>
              <a:rPr kumimoji="0" lang="en-US" b="0" i="0" u="none" strike="noStrike" cap="none" normalizeH="0" baseline="0" dirty="0">
                <a:ln>
                  <a:noFill/>
                </a:ln>
                <a:effectLst/>
                <a:latin typeface="Palatino Linotype" pitchFamily="18" charset="0"/>
                <a:ea typeface="Calibri" pitchFamily="34" charset="0"/>
                <a:cs typeface="Calibri" pitchFamily="34" charset="0"/>
              </a:rPr>
              <a:t>ID column is given as primary key) </a:t>
            </a:r>
          </a:p>
          <a:p>
            <a:pPr marL="0" marR="0" lvl="0" indent="0" algn="l" defTabSz="914400" rtl="0" eaLnBrk="1" fontAlgn="base" latinLnBrk="0" hangingPunct="1">
              <a:lnSpc>
                <a:spcPct val="100000"/>
              </a:lnSpc>
              <a:spcBef>
                <a:spcPct val="0"/>
              </a:spcBef>
              <a:spcAft>
                <a:spcPct val="0"/>
              </a:spcAft>
              <a:buClrTx/>
              <a:buSzTx/>
              <a:buFontTx/>
              <a:buNone/>
              <a:tabLst/>
            </a:pPr>
            <a:r>
              <a:rPr lang="en-US" dirty="0">
                <a:latin typeface="Palatino Linotype" pitchFamily="18" charset="0"/>
                <a:ea typeface="Calibri" pitchFamily="34" charset="0"/>
                <a:cs typeface="Calibri" pitchFamily="34" charset="0"/>
              </a:rPr>
              <a:t>We can also give primary key on any data type </a:t>
            </a:r>
            <a:r>
              <a:rPr kumimoji="0" lang="en-US" b="0" i="0" u="none" strike="noStrike" cap="none" normalizeH="0" baseline="0" dirty="0">
                <a:ln>
                  <a:noFill/>
                </a:ln>
                <a:effectLst/>
                <a:latin typeface="Palatino Linotype" pitchFamily="18" charset="0"/>
                <a:ea typeface="Calibri" pitchFamily="34" charset="0"/>
                <a:cs typeface="Calibri" pitchFamily="34" charset="0"/>
              </a:rPr>
              <a:t>(e.g. emailID varchar(145) PRIMARY KEY)</a:t>
            </a:r>
            <a:endParaRPr kumimoji="0" lang="en-US" b="0" i="0" u="none" strike="noStrike" cap="none" normalizeH="0" baseline="0" dirty="0">
              <a:ln>
                <a:noFill/>
              </a:ln>
              <a:effectLst/>
              <a:latin typeface="Palatino Linotype" pitchFamily="18" charset="0"/>
              <a:cs typeface="Arial" pitchFamily="34" charset="0"/>
            </a:endParaRPr>
          </a:p>
        </p:txBody>
      </p:sp>
      <p:sp>
        <p:nvSpPr>
          <p:cNvPr id="17" name="Rectangle 16"/>
          <p:cNvSpPr/>
          <p:nvPr/>
        </p:nvSpPr>
        <p:spPr>
          <a:xfrm>
            <a:off x="262558" y="4437112"/>
            <a:ext cx="5184576" cy="2031325"/>
          </a:xfrm>
          <a:prstGeom prst="rect">
            <a:avLst/>
          </a:prstGeom>
        </p:spPr>
        <p:txBody>
          <a:bodyPr wrap="square">
            <a:spAutoFit/>
          </a:bodyPr>
          <a:lstStyle/>
          <a:p>
            <a:r>
              <a:rPr lang="en-US" dirty="0"/>
              <a:t>CREATE TABLE student (  </a:t>
            </a:r>
          </a:p>
          <a:p>
            <a:r>
              <a:rPr lang="en-US" dirty="0"/>
              <a:t>   ID INT(11) PRIMARY KEY AUTO_INCREMENT,</a:t>
            </a:r>
          </a:p>
          <a:p>
            <a:r>
              <a:rPr lang="en-US" dirty="0"/>
              <a:t>   firstName VARCHAR(45), </a:t>
            </a:r>
          </a:p>
          <a:p>
            <a:r>
              <a:rPr lang="en-US" dirty="0"/>
              <a:t>   lastName VARCHAR(45),</a:t>
            </a:r>
          </a:p>
          <a:p>
            <a:r>
              <a:rPr lang="en-US" dirty="0"/>
              <a:t>   DoB DATE,</a:t>
            </a:r>
          </a:p>
          <a:p>
            <a:r>
              <a:rPr lang="en-US" dirty="0"/>
              <a:t>   emailID VARCHAR(145)</a:t>
            </a:r>
          </a:p>
          <a:p>
            <a:r>
              <a:rPr lang="en-US" dirty="0"/>
              <a:t> );</a:t>
            </a:r>
          </a:p>
        </p:txBody>
      </p:sp>
      <p:pic>
        <p:nvPicPr>
          <p:cNvPr id="18" name="Picture 2"/>
          <p:cNvPicPr>
            <a:picLocks noChangeAspect="1" noChangeArrowheads="1"/>
          </p:cNvPicPr>
          <p:nvPr/>
        </p:nvPicPr>
        <p:blipFill>
          <a:blip r:embed="rId3" cstate="print"/>
          <a:srcRect/>
          <a:stretch>
            <a:fillRect/>
          </a:stretch>
        </p:blipFill>
        <p:spPr bwMode="auto">
          <a:xfrm>
            <a:off x="9839622" y="4293096"/>
            <a:ext cx="1915941" cy="2376264"/>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5330550" y="4596229"/>
            <a:ext cx="3786873" cy="1224136"/>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5330550" y="2275487"/>
            <a:ext cx="3788992" cy="1282428"/>
          </a:xfrm>
          <a:prstGeom prst="rect">
            <a:avLst/>
          </a:prstGeom>
          <a:noFill/>
          <a:ln w="9525">
            <a:noFill/>
            <a:miter lim="800000"/>
            <a:headEnd/>
            <a:tailEnd/>
          </a:ln>
        </p:spPr>
      </p:pic>
    </p:spTree>
    <p:extLst>
      <p:ext uri="{BB962C8B-B14F-4D97-AF65-F5344CB8AC3E}">
        <p14:creationId xmlns:p14="http://schemas.microsoft.com/office/powerpoint/2010/main" val="2850906017"/>
      </p:ext>
    </p:extLst>
  </p:cSld>
  <p:clrMapOvr>
    <a:masterClrMapping/>
  </p:clrMapOvr>
  <p:transition spd="slow"/>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Composit key</a:t>
            </a:r>
          </a:p>
        </p:txBody>
      </p:sp>
      <p:sp>
        <p:nvSpPr>
          <p:cNvPr id="11" name="Rectangle 10"/>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(8)</a:t>
            </a:r>
            <a:endParaRPr lang="en-US" dirty="0"/>
          </a:p>
        </p:txBody>
      </p:sp>
      <p:sp>
        <p:nvSpPr>
          <p:cNvPr id="15" name="Rectangle 14"/>
          <p:cNvSpPr/>
          <p:nvPr/>
        </p:nvSpPr>
        <p:spPr>
          <a:xfrm>
            <a:off x="407525" y="2627620"/>
            <a:ext cx="3455433" cy="369332"/>
          </a:xfrm>
          <a:prstGeom prst="rect">
            <a:avLst/>
          </a:prstGeom>
        </p:spPr>
        <p:txBody>
          <a:bodyPr wrap="none">
            <a:spAutoFit/>
          </a:bodyPr>
          <a:lstStyle/>
          <a:p>
            <a:r>
              <a:rPr lang="en-US" dirty="0"/>
              <a:t>Examples of composit Primary Key </a:t>
            </a:r>
          </a:p>
        </p:txBody>
      </p:sp>
      <p:sp>
        <p:nvSpPr>
          <p:cNvPr id="19" name="Rectangle 18"/>
          <p:cNvSpPr/>
          <p:nvPr/>
        </p:nvSpPr>
        <p:spPr>
          <a:xfrm>
            <a:off x="334566" y="1015568"/>
            <a:ext cx="11521280" cy="1477328"/>
          </a:xfrm>
          <a:prstGeom prst="rect">
            <a:avLst/>
          </a:prstGeom>
        </p:spPr>
        <p:txBody>
          <a:bodyPr wrap="square">
            <a:spAutoFit/>
          </a:bodyPr>
          <a:lstStyle/>
          <a:p>
            <a:r>
              <a:rPr lang="en-US" b="1" dirty="0">
                <a:latin typeface="Palatino Linotype" pitchFamily="18" charset="0"/>
              </a:rPr>
              <a:t>Composite key</a:t>
            </a:r>
            <a:r>
              <a:rPr lang="en-US" dirty="0">
                <a:latin typeface="Palatino Linotype" pitchFamily="18" charset="0"/>
              </a:rPr>
              <a:t>, or </a:t>
            </a:r>
            <a:r>
              <a:rPr lang="en-US" b="1" dirty="0">
                <a:latin typeface="Palatino Linotype" pitchFamily="18" charset="0"/>
              </a:rPr>
              <a:t>composite primary key</a:t>
            </a:r>
            <a:r>
              <a:rPr lang="en-US" dirty="0">
                <a:latin typeface="Palatino Linotype" pitchFamily="18" charset="0"/>
              </a:rPr>
              <a:t>, refers to cases where more than one column is used to specify the </a:t>
            </a:r>
            <a:r>
              <a:rPr lang="en-US" b="1" dirty="0">
                <a:latin typeface="Palatino Linotype" pitchFamily="18" charset="0"/>
              </a:rPr>
              <a:t>primary key</a:t>
            </a:r>
            <a:r>
              <a:rPr lang="en-US" dirty="0">
                <a:latin typeface="Palatino Linotype" pitchFamily="18" charset="0"/>
              </a:rPr>
              <a:t> of a table. In such cases, all foreign </a:t>
            </a:r>
            <a:r>
              <a:rPr lang="en-US" b="1" dirty="0">
                <a:latin typeface="Palatino Linotype" pitchFamily="18" charset="0"/>
              </a:rPr>
              <a:t>keys</a:t>
            </a:r>
            <a:r>
              <a:rPr lang="en-US" dirty="0">
                <a:latin typeface="Palatino Linotype" pitchFamily="18" charset="0"/>
              </a:rPr>
              <a:t> will also need to include all the columns in the </a:t>
            </a:r>
            <a:r>
              <a:rPr lang="en-US" b="1" dirty="0">
                <a:latin typeface="Palatino Linotype" pitchFamily="18" charset="0"/>
              </a:rPr>
              <a:t>composite key</a:t>
            </a:r>
            <a:r>
              <a:rPr lang="en-US" dirty="0">
                <a:latin typeface="Palatino Linotype" pitchFamily="18" charset="0"/>
              </a:rPr>
              <a:t>. </a:t>
            </a:r>
          </a:p>
          <a:p>
            <a:endParaRPr lang="en-US" dirty="0">
              <a:latin typeface="Palatino Linotype" pitchFamily="18" charset="0"/>
            </a:endParaRPr>
          </a:p>
          <a:p>
            <a:r>
              <a:rPr lang="en-US" dirty="0">
                <a:latin typeface="Palatino Linotype" pitchFamily="18" charset="0"/>
              </a:rPr>
              <a:t>Note that the columns that make up a </a:t>
            </a:r>
            <a:r>
              <a:rPr lang="en-US" b="1" dirty="0">
                <a:latin typeface="Palatino Linotype" pitchFamily="18" charset="0"/>
              </a:rPr>
              <a:t>composite key</a:t>
            </a:r>
            <a:r>
              <a:rPr lang="en-US" dirty="0">
                <a:latin typeface="Palatino Linotype" pitchFamily="18" charset="0"/>
              </a:rPr>
              <a:t> can be of different data types.</a:t>
            </a:r>
          </a:p>
        </p:txBody>
      </p:sp>
      <p:pic>
        <p:nvPicPr>
          <p:cNvPr id="716802" name="Picture 2"/>
          <p:cNvPicPr>
            <a:picLocks noChangeAspect="1" noChangeArrowheads="1"/>
          </p:cNvPicPr>
          <p:nvPr/>
        </p:nvPicPr>
        <p:blipFill>
          <a:blip r:embed="rId3" cstate="print"/>
          <a:srcRect/>
          <a:stretch>
            <a:fillRect/>
          </a:stretch>
        </p:blipFill>
        <p:spPr bwMode="auto">
          <a:xfrm>
            <a:off x="8903518" y="3356992"/>
            <a:ext cx="1785798" cy="2232248"/>
          </a:xfrm>
          <a:prstGeom prst="rect">
            <a:avLst/>
          </a:prstGeom>
          <a:noFill/>
          <a:ln w="9525">
            <a:noFill/>
            <a:miter lim="800000"/>
            <a:headEnd/>
            <a:tailEnd/>
          </a:ln>
        </p:spPr>
      </p:pic>
      <p:sp>
        <p:nvSpPr>
          <p:cNvPr id="20" name="Rectangle 19"/>
          <p:cNvSpPr/>
          <p:nvPr/>
        </p:nvSpPr>
        <p:spPr>
          <a:xfrm>
            <a:off x="478583" y="3284984"/>
            <a:ext cx="3744416" cy="2308324"/>
          </a:xfrm>
          <a:prstGeom prst="rect">
            <a:avLst/>
          </a:prstGeom>
        </p:spPr>
        <p:txBody>
          <a:bodyPr wrap="square">
            <a:spAutoFit/>
          </a:bodyPr>
          <a:lstStyle/>
          <a:p>
            <a:r>
              <a:rPr lang="en-US" dirty="0"/>
              <a:t>CREATE TABLE student (</a:t>
            </a:r>
          </a:p>
          <a:p>
            <a:r>
              <a:rPr lang="en-US" dirty="0"/>
              <a:t>   ID INT(11),</a:t>
            </a:r>
          </a:p>
          <a:p>
            <a:r>
              <a:rPr lang="en-US" dirty="0"/>
              <a:t>   firstName VARCHAR(45),</a:t>
            </a:r>
          </a:p>
          <a:p>
            <a:r>
              <a:rPr lang="en-US" dirty="0"/>
              <a:t>   lastName VARCHAR(45),</a:t>
            </a:r>
          </a:p>
          <a:p>
            <a:r>
              <a:rPr lang="en-US" dirty="0"/>
              <a:t>   DoB DATE, </a:t>
            </a:r>
          </a:p>
          <a:p>
            <a:r>
              <a:rPr lang="en-US" dirty="0"/>
              <a:t>   emailID VARCHAR(145),</a:t>
            </a:r>
          </a:p>
          <a:p>
            <a:r>
              <a:rPr lang="en-US" dirty="0"/>
              <a:t>   PRIMARY KEY (ID, emailID)</a:t>
            </a:r>
          </a:p>
          <a:p>
            <a:r>
              <a:rPr lang="en-US" dirty="0"/>
              <a:t>);</a:t>
            </a:r>
          </a:p>
        </p:txBody>
      </p:sp>
      <p:pic>
        <p:nvPicPr>
          <p:cNvPr id="716803" name="Picture 3"/>
          <p:cNvPicPr>
            <a:picLocks noChangeAspect="1" noChangeArrowheads="1"/>
          </p:cNvPicPr>
          <p:nvPr/>
        </p:nvPicPr>
        <p:blipFill>
          <a:blip r:embed="rId4" cstate="print"/>
          <a:srcRect/>
          <a:stretch>
            <a:fillRect/>
          </a:stretch>
        </p:blipFill>
        <p:spPr bwMode="auto">
          <a:xfrm>
            <a:off x="4006974" y="3573016"/>
            <a:ext cx="4582327" cy="1440160"/>
          </a:xfrm>
          <a:prstGeom prst="rect">
            <a:avLst/>
          </a:prstGeom>
          <a:noFill/>
          <a:ln w="9525">
            <a:noFill/>
            <a:miter lim="800000"/>
            <a:headEnd/>
            <a:tailEnd/>
          </a:ln>
        </p:spPr>
      </p:pic>
    </p:spTree>
    <p:extLst>
      <p:ext uri="{BB962C8B-B14F-4D97-AF65-F5344CB8AC3E}">
        <p14:creationId xmlns:p14="http://schemas.microsoft.com/office/powerpoint/2010/main" val="2850906017"/>
      </p:ext>
    </p:extLst>
  </p:cSld>
  <p:clrMapOvr>
    <a:masterClrMapping/>
  </p:clrMapOvr>
  <p:transition spd="slow"/>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(9)</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a:latin typeface="Segoe UI Light" panose="020B0502040204020203" pitchFamily="34" charset="0"/>
                <a:cs typeface="Segoe UI Light" panose="020B0502040204020203" pitchFamily="34" charset="0"/>
              </a:rPr>
              <a:t>Foreign Key</a:t>
            </a:r>
            <a:endParaRPr lang="en-IN" sz="4800" dirty="0">
              <a:latin typeface="Segoe UI Light" panose="020B0502040204020203" pitchFamily="34" charset="0"/>
              <a:cs typeface="Segoe UI Light" panose="020B0502040204020203" pitchFamily="34" charset="0"/>
            </a:endParaRPr>
          </a:p>
        </p:txBody>
      </p:sp>
      <p:sp>
        <p:nvSpPr>
          <p:cNvPr id="11" name="Rectangle 10"/>
          <p:cNvSpPr/>
          <p:nvPr/>
        </p:nvSpPr>
        <p:spPr>
          <a:xfrm>
            <a:off x="406574" y="3284984"/>
            <a:ext cx="11449272" cy="923330"/>
          </a:xfrm>
          <a:prstGeom prst="rect">
            <a:avLst/>
          </a:prstGeom>
        </p:spPr>
        <p:txBody>
          <a:bodyPr wrap="square">
            <a:spAutoFit/>
          </a:bodyPr>
          <a:lstStyle/>
          <a:p>
            <a:r>
              <a:rPr lang="en-US" dirty="0"/>
              <a:t>A </a:t>
            </a:r>
            <a:r>
              <a:rPr lang="en-US" b="1" dirty="0"/>
              <a:t>FOREIGN KEY</a:t>
            </a:r>
            <a:r>
              <a:rPr lang="en-US" dirty="0"/>
              <a:t> is a </a:t>
            </a:r>
            <a:r>
              <a:rPr lang="en-US" b="1" dirty="0"/>
              <a:t>key</a:t>
            </a:r>
            <a:r>
              <a:rPr lang="en-US" dirty="0"/>
              <a:t> used to link two tables together. A </a:t>
            </a:r>
            <a:r>
              <a:rPr lang="en-US" b="1" dirty="0"/>
              <a:t>FOREIGN KEY</a:t>
            </a:r>
            <a:r>
              <a:rPr lang="en-US" dirty="0"/>
              <a:t> is a field (or collection of fields) in one table that refers to the PRIMARY </a:t>
            </a:r>
            <a:r>
              <a:rPr lang="en-US" b="1" dirty="0"/>
              <a:t>KEY</a:t>
            </a:r>
            <a:r>
              <a:rPr lang="en-US" dirty="0"/>
              <a:t> in another table. The table containing the </a:t>
            </a:r>
            <a:r>
              <a:rPr lang="en-US" b="1" dirty="0"/>
              <a:t>foreign key</a:t>
            </a:r>
            <a:r>
              <a:rPr lang="en-US" dirty="0"/>
              <a:t> is called the child table, and the table containing the candidate </a:t>
            </a:r>
            <a:r>
              <a:rPr lang="en-US" b="1" dirty="0"/>
              <a:t>key</a:t>
            </a:r>
            <a:r>
              <a:rPr lang="en-US" dirty="0"/>
              <a:t> is called the referenced or parent table.</a:t>
            </a:r>
          </a:p>
        </p:txBody>
      </p:sp>
    </p:spTree>
    <p:extLst>
      <p:ext uri="{BB962C8B-B14F-4D97-AF65-F5344CB8AC3E}">
        <p14:creationId xmlns:p14="http://schemas.microsoft.com/office/powerpoint/2010/main" val="254766492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Foreign Key</a:t>
            </a:r>
          </a:p>
        </p:txBody>
      </p:sp>
      <p:sp>
        <p:nvSpPr>
          <p:cNvPr id="11" name="Rectangle 10"/>
          <p:cNvSpPr/>
          <p:nvPr/>
        </p:nvSpPr>
        <p:spPr>
          <a:xfrm>
            <a:off x="11755679" y="0"/>
            <a:ext cx="434734"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(8)</a:t>
            </a:r>
            <a:endParaRPr lang="en-US" dirty="0"/>
          </a:p>
        </p:txBody>
      </p:sp>
      <p:sp>
        <p:nvSpPr>
          <p:cNvPr id="12" name="Rectangle 11">
            <a:extLst>
              <a:ext uri="{FF2B5EF4-FFF2-40B4-BE49-F238E27FC236}">
                <a16:creationId xmlns:a16="http://schemas.microsoft.com/office/drawing/2014/main" id="{63045821-95B0-4EF7-B515-933F86C0D2DA}"/>
              </a:ext>
            </a:extLst>
          </p:cNvPr>
          <p:cNvSpPr/>
          <p:nvPr/>
        </p:nvSpPr>
        <p:spPr>
          <a:xfrm>
            <a:off x="262558" y="1211848"/>
            <a:ext cx="9145016" cy="1785104"/>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FOREIGN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14" name="Rectangle 13"/>
          <p:cNvSpPr/>
          <p:nvPr/>
        </p:nvSpPr>
        <p:spPr>
          <a:xfrm>
            <a:off x="406574" y="3824461"/>
            <a:ext cx="11377264" cy="1692771"/>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dirty="0">
              <a:solidFill>
                <a:schemeClr val="tx1">
                  <a:lumMod val="75000"/>
                  <a:lumOff val="2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509060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Lst>
  </p:timing>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2558" y="989434"/>
            <a:ext cx="11737304" cy="2954655"/>
          </a:xfrm>
          <a:prstGeom prst="rect">
            <a:avLst/>
          </a:prstGeom>
          <a:solidFill>
            <a:schemeClr val="bg1"/>
          </a:solidFill>
        </p:spPr>
        <p:txBody>
          <a:bodyPr wrap="square">
            <a:spAutoFit/>
          </a:bodyPr>
          <a:lstStyle/>
          <a:p>
            <a:r>
              <a:rPr lang="en-IN" sz="2200" dirty="0">
                <a:solidFill>
                  <a:schemeClr val="tx1">
                    <a:lumMod val="85000"/>
                    <a:lumOff val="15000"/>
                  </a:schemeClr>
                </a:solidFill>
                <a:latin typeface="Palatino Linotype" panose="02040502050505030304" pitchFamily="18" charset="0"/>
              </a:rPr>
              <a:t>A referential constraint could be violated in following cases.</a:t>
            </a:r>
          </a:p>
          <a:p>
            <a:endParaRPr lang="en-IN"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Foreign Key</a:t>
            </a:r>
          </a:p>
        </p:txBody>
      </p:sp>
    </p:spTree>
    <p:extLst>
      <p:ext uri="{BB962C8B-B14F-4D97-AF65-F5344CB8AC3E}">
        <p14:creationId xmlns:p14="http://schemas.microsoft.com/office/powerpoint/2010/main" val="221651253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Foreign Key</a:t>
            </a:r>
          </a:p>
        </p:txBody>
      </p:sp>
      <p:sp>
        <p:nvSpPr>
          <p:cNvPr id="7" name="Rectangle 6"/>
          <p:cNvSpPr/>
          <p:nvPr/>
        </p:nvSpPr>
        <p:spPr>
          <a:xfrm>
            <a:off x="657307" y="980728"/>
            <a:ext cx="6092825" cy="4247317"/>
          </a:xfrm>
          <a:prstGeom prst="rect">
            <a:avLst/>
          </a:prstGeom>
        </p:spPr>
        <p:txBody>
          <a:bodyPr>
            <a:spAutoFit/>
          </a:bodyPr>
          <a:lstStyle/>
          <a:p>
            <a:r>
              <a:rPr lang="en-US" dirty="0"/>
              <a:t>CREATE TABLE student (  </a:t>
            </a:r>
          </a:p>
          <a:p>
            <a:r>
              <a:rPr lang="en-US" dirty="0"/>
              <a:t>   ID INT(11) PRIMARY KEY,</a:t>
            </a:r>
          </a:p>
          <a:p>
            <a:r>
              <a:rPr lang="en-US" dirty="0"/>
              <a:t>   firstName VARCHAR(45),</a:t>
            </a:r>
          </a:p>
          <a:p>
            <a:r>
              <a:rPr lang="en-US" dirty="0"/>
              <a:t>   lastName VARCHAR(45),</a:t>
            </a:r>
          </a:p>
          <a:p>
            <a:r>
              <a:rPr lang="en-US" dirty="0"/>
              <a:t>   DoB DATE,</a:t>
            </a:r>
          </a:p>
          <a:p>
            <a:r>
              <a:rPr lang="en-US" dirty="0"/>
              <a:t>   emailID VARCHAR(145)</a:t>
            </a:r>
          </a:p>
          <a:p>
            <a:r>
              <a:rPr lang="en-US" dirty="0"/>
              <a:t> );  </a:t>
            </a:r>
          </a:p>
          <a:p>
            <a:endParaRPr lang="en-US" dirty="0"/>
          </a:p>
          <a:p>
            <a:endParaRPr lang="en-US" dirty="0"/>
          </a:p>
          <a:p>
            <a:r>
              <a:rPr lang="en-US" dirty="0"/>
              <a:t>CREATE TABLE student_address (  </a:t>
            </a:r>
          </a:p>
          <a:p>
            <a:r>
              <a:rPr lang="en-US" dirty="0"/>
              <a:t>   studentID INT PRIMARY KEY,  </a:t>
            </a:r>
          </a:p>
          <a:p>
            <a:r>
              <a:rPr lang="en-US" dirty="0"/>
              <a:t>   address VARCHAR(45),  </a:t>
            </a:r>
          </a:p>
          <a:p>
            <a:r>
              <a:rPr lang="en-US" dirty="0"/>
              <a:t>   city VARCHAR(45) ,  </a:t>
            </a:r>
          </a:p>
          <a:p>
            <a:r>
              <a:rPr lang="en-US" dirty="0"/>
              <a:t>   FOREIGN KEY (studentID) REFERENCES student(ID)  </a:t>
            </a:r>
          </a:p>
          <a:p>
            <a:r>
              <a:rPr lang="en-US" dirty="0"/>
              <a:t>);</a:t>
            </a:r>
          </a:p>
        </p:txBody>
      </p:sp>
      <p:pic>
        <p:nvPicPr>
          <p:cNvPr id="2050" name="Picture 2"/>
          <p:cNvPicPr>
            <a:picLocks noChangeAspect="1" noChangeArrowheads="1"/>
          </p:cNvPicPr>
          <p:nvPr/>
        </p:nvPicPr>
        <p:blipFill>
          <a:blip r:embed="rId3" cstate="print"/>
          <a:srcRect/>
          <a:stretch>
            <a:fillRect/>
          </a:stretch>
        </p:blipFill>
        <p:spPr bwMode="auto">
          <a:xfrm>
            <a:off x="6167214" y="1052736"/>
            <a:ext cx="3672408" cy="4448423"/>
          </a:xfrm>
          <a:prstGeom prst="rect">
            <a:avLst/>
          </a:prstGeom>
          <a:noFill/>
          <a:ln w="9525">
            <a:noFill/>
            <a:miter lim="800000"/>
            <a:headEnd/>
            <a:tailEnd/>
          </a:ln>
        </p:spPr>
      </p:pic>
    </p:spTree>
    <p:extLst>
      <p:ext uri="{BB962C8B-B14F-4D97-AF65-F5344CB8AC3E}">
        <p14:creationId xmlns:p14="http://schemas.microsoft.com/office/powerpoint/2010/main" val="221651253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Foreign Key</a:t>
            </a:r>
          </a:p>
        </p:txBody>
      </p:sp>
      <p:sp>
        <p:nvSpPr>
          <p:cNvPr id="12" name="Rectangle 11"/>
          <p:cNvSpPr/>
          <p:nvPr/>
        </p:nvSpPr>
        <p:spPr>
          <a:xfrm>
            <a:off x="190550" y="3628762"/>
            <a:ext cx="11305256" cy="1600438"/>
          </a:xfrm>
          <a:prstGeom prst="rect">
            <a:avLst/>
          </a:prstGeom>
        </p:spPr>
        <p:txBody>
          <a:bodyPr wrap="square">
            <a:spAutoFit/>
          </a:bodyPr>
          <a:lstStyle/>
          <a:p>
            <a:r>
              <a:rPr lang="en-US" dirty="0">
                <a:latin typeface="Calibri (Body)"/>
                <a:cs typeface="Arial" pitchFamily="34" charset="0"/>
              </a:rPr>
              <a:t>INSERT INTO student_address VALUES (1, 'paud road', 'pune');</a:t>
            </a:r>
          </a:p>
          <a:p>
            <a:r>
              <a:rPr lang="en-US" dirty="0">
                <a:latin typeface="Calibri (Body)"/>
                <a:cs typeface="Arial" pitchFamily="34" charset="0"/>
              </a:rPr>
              <a:t>INSERT INTO student_address VALUES (2, 'M.G. road', 'baroda');</a:t>
            </a:r>
          </a:p>
          <a:p>
            <a:r>
              <a:rPr lang="en-US" dirty="0">
                <a:latin typeface="Calibri (Body)"/>
                <a:cs typeface="Arial" pitchFamily="34" charset="0"/>
              </a:rPr>
              <a:t>INSERT INTO student_address VALUES (3, 'k.k road', 'surat');</a:t>
            </a:r>
          </a:p>
          <a:p>
            <a:r>
              <a:rPr lang="en-US" dirty="0">
                <a:latin typeface="Calibri (Body)"/>
                <a:cs typeface="Arial" pitchFamily="34" charset="0"/>
              </a:rPr>
              <a:t>INSERT INTO student_address VALUES (4, 'station road', 'baroda');</a:t>
            </a:r>
          </a:p>
          <a:p>
            <a:endParaRPr lang="en-US" sz="800" dirty="0">
              <a:latin typeface="Calibri (Body)"/>
              <a:cs typeface="Arial" pitchFamily="34" charset="0"/>
            </a:endParaRPr>
          </a:p>
          <a:p>
            <a:r>
              <a:rPr lang="en-US" dirty="0">
                <a:latin typeface="Calibri (Body)"/>
                <a:cs typeface="Arial" pitchFamily="34" charset="0"/>
              </a:rPr>
              <a:t>SELECT * FROM student_address;</a:t>
            </a:r>
          </a:p>
        </p:txBody>
      </p:sp>
      <p:pic>
        <p:nvPicPr>
          <p:cNvPr id="2" name="Picture 3"/>
          <p:cNvPicPr>
            <a:picLocks noChangeAspect="1" noChangeArrowheads="1"/>
          </p:cNvPicPr>
          <p:nvPr/>
        </p:nvPicPr>
        <p:blipFill>
          <a:blip r:embed="rId3" cstate="print"/>
          <a:srcRect/>
          <a:stretch>
            <a:fillRect/>
          </a:stretch>
        </p:blipFill>
        <p:spPr bwMode="auto">
          <a:xfrm>
            <a:off x="8399462" y="3772778"/>
            <a:ext cx="3343275" cy="1038225"/>
          </a:xfrm>
          <a:prstGeom prst="rect">
            <a:avLst/>
          </a:prstGeom>
          <a:noFill/>
          <a:ln w="9525">
            <a:noFill/>
            <a:miter lim="800000"/>
            <a:headEnd/>
            <a:tailEnd/>
          </a:ln>
        </p:spPr>
      </p:pic>
      <p:sp>
        <p:nvSpPr>
          <p:cNvPr id="16" name="Rectangle 15"/>
          <p:cNvSpPr/>
          <p:nvPr/>
        </p:nvSpPr>
        <p:spPr>
          <a:xfrm>
            <a:off x="190550" y="908720"/>
            <a:ext cx="11809312" cy="1600438"/>
          </a:xfrm>
          <a:prstGeom prst="rect">
            <a:avLst/>
          </a:prstGeom>
        </p:spPr>
        <p:txBody>
          <a:bodyPr wrap="square">
            <a:spAutoFit/>
          </a:bodyPr>
          <a:lstStyle/>
          <a:p>
            <a:pPr marL="342900" indent="-342900">
              <a:buFont typeface="Arial" pitchFamily="34" charset="0"/>
              <a:buChar char="•"/>
            </a:pPr>
            <a:r>
              <a:rPr lang="en-US" dirty="0">
                <a:latin typeface="Calibri (Body)"/>
                <a:cs typeface="Arial" pitchFamily="34" charset="0"/>
              </a:rPr>
              <a:t>INSERT INTO student VALUES (1, 'ramesh', 'patel', '1999-10-17', 'ramesh.patel@gmail.com');</a:t>
            </a:r>
          </a:p>
          <a:p>
            <a:pPr marL="342900" indent="-342900">
              <a:buFont typeface="Arial" pitchFamily="34" charset="0"/>
              <a:buChar char="•"/>
            </a:pPr>
            <a:r>
              <a:rPr lang="en-US" dirty="0">
                <a:latin typeface="Calibri (Body)"/>
                <a:cs typeface="Arial" pitchFamily="34" charset="0"/>
              </a:rPr>
              <a:t>INSERT INTO student VALUES (2, 'rajesh', 'mehta', '2000-12-20', 'rajesh.mehta@gmail.com');</a:t>
            </a:r>
          </a:p>
          <a:p>
            <a:pPr marL="342900" indent="-342900">
              <a:buFont typeface="Arial" pitchFamily="34" charset="0"/>
              <a:buChar char="•"/>
            </a:pPr>
            <a:r>
              <a:rPr lang="en-US" dirty="0">
                <a:latin typeface="Calibri (Body)"/>
                <a:cs typeface="Arial" pitchFamily="34" charset="0"/>
              </a:rPr>
              <a:t>INSERT INTO student VALUES (3, 'vipul', 'shah', '2001-07-19', 'shahvipul@yahoomail.com');</a:t>
            </a:r>
          </a:p>
          <a:p>
            <a:pPr marL="342900" indent="-342900">
              <a:buFont typeface="Arial" pitchFamily="34" charset="0"/>
              <a:buChar char="•"/>
            </a:pPr>
            <a:r>
              <a:rPr lang="en-US" dirty="0">
                <a:latin typeface="Calibri (Body)"/>
                <a:cs typeface="Arial" pitchFamily="34" charset="0"/>
              </a:rPr>
              <a:t>INSERT INTO student VALUES (4, 'kamlesh', 'kaka', '2002-11-26', 'kamlesh.kaka@gmail.com');</a:t>
            </a:r>
          </a:p>
          <a:p>
            <a:pPr marL="342900" indent="-342900">
              <a:buFont typeface="Arial" pitchFamily="34" charset="0"/>
              <a:buChar char="•"/>
            </a:pPr>
            <a:endParaRPr lang="en-US" sz="800" dirty="0">
              <a:latin typeface="Calibri (Body)"/>
              <a:cs typeface="Arial" pitchFamily="34" charset="0"/>
            </a:endParaRPr>
          </a:p>
          <a:p>
            <a:pPr marL="342900" indent="-342900">
              <a:buFont typeface="Arial" pitchFamily="34" charset="0"/>
              <a:buChar char="•"/>
            </a:pPr>
            <a:r>
              <a:rPr lang="en-US" dirty="0">
                <a:latin typeface="Calibri (Body)"/>
                <a:cs typeface="Arial" pitchFamily="34" charset="0"/>
              </a:rPr>
              <a:t>SELECT * FROM student;</a:t>
            </a:r>
          </a:p>
        </p:txBody>
      </p:sp>
      <p:pic>
        <p:nvPicPr>
          <p:cNvPr id="17" name="Picture 2"/>
          <p:cNvPicPr>
            <a:picLocks noChangeAspect="1" noChangeArrowheads="1"/>
          </p:cNvPicPr>
          <p:nvPr/>
        </p:nvPicPr>
        <p:blipFill>
          <a:blip r:embed="rId4" cstate="print"/>
          <a:srcRect/>
          <a:stretch>
            <a:fillRect/>
          </a:stretch>
        </p:blipFill>
        <p:spPr bwMode="auto">
          <a:xfrm>
            <a:off x="3862958" y="2204864"/>
            <a:ext cx="5181600" cy="1019175"/>
          </a:xfrm>
          <a:prstGeom prst="rect">
            <a:avLst/>
          </a:prstGeom>
          <a:noFill/>
          <a:ln w="9525">
            <a:noFill/>
            <a:miter lim="800000"/>
            <a:headEnd/>
            <a:tailEnd/>
          </a:ln>
        </p:spPr>
      </p:pic>
    </p:spTree>
    <p:extLst>
      <p:ext uri="{BB962C8B-B14F-4D97-AF65-F5344CB8AC3E}">
        <p14:creationId xmlns:p14="http://schemas.microsoft.com/office/powerpoint/2010/main" val="22165125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Foreign Key</a:t>
            </a:r>
          </a:p>
        </p:txBody>
      </p:sp>
      <p:sp>
        <p:nvSpPr>
          <p:cNvPr id="11" name="Rectangle 10"/>
          <p:cNvSpPr/>
          <p:nvPr/>
        </p:nvSpPr>
        <p:spPr>
          <a:xfrm>
            <a:off x="334566" y="1268760"/>
            <a:ext cx="11377264" cy="923330"/>
          </a:xfrm>
          <a:prstGeom prst="rect">
            <a:avLst/>
          </a:prstGeom>
        </p:spPr>
        <p:txBody>
          <a:bodyPr wrap="square">
            <a:spAutoFit/>
          </a:bodyPr>
          <a:lstStyle/>
          <a:p>
            <a:r>
              <a:rPr lang="en-US" dirty="0">
                <a:latin typeface="Arial" pitchFamily="34" charset="0"/>
                <a:cs typeface="Arial" pitchFamily="34" charset="0"/>
              </a:rPr>
              <a:t>INSERT INTO student_address VALUES (1, 'ganesh road', 'mumbai');</a:t>
            </a:r>
          </a:p>
          <a:p>
            <a:r>
              <a:rPr lang="en-US" dirty="0">
                <a:latin typeface="Arial" pitchFamily="34" charset="0"/>
                <a:cs typeface="Arial" pitchFamily="34" charset="0"/>
              </a:rPr>
              <a:t>INSERT INTO student_address VALUES (5, 'ganesh road', 'mumbai');</a:t>
            </a:r>
          </a:p>
          <a:p>
            <a:r>
              <a:rPr lang="en-US" dirty="0">
                <a:latin typeface="Arial" pitchFamily="34" charset="0"/>
                <a:cs typeface="Arial" pitchFamily="34" charset="0"/>
              </a:rPr>
              <a:t>INSERT INTO student_address VALUES (NULL, 'ganesh road', 'mumbai');</a:t>
            </a:r>
          </a:p>
        </p:txBody>
      </p:sp>
    </p:spTree>
    <p:extLst>
      <p:ext uri="{BB962C8B-B14F-4D97-AF65-F5344CB8AC3E}">
        <p14:creationId xmlns:p14="http://schemas.microsoft.com/office/powerpoint/2010/main" val="221651253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Foreign Key</a:t>
            </a:r>
          </a:p>
        </p:txBody>
      </p:sp>
      <p:pic>
        <p:nvPicPr>
          <p:cNvPr id="3074" name="Picture 2"/>
          <p:cNvPicPr>
            <a:picLocks noChangeAspect="1" noChangeArrowheads="1"/>
          </p:cNvPicPr>
          <p:nvPr/>
        </p:nvPicPr>
        <p:blipFill>
          <a:blip r:embed="rId3" cstate="print"/>
          <a:srcRect/>
          <a:stretch>
            <a:fillRect/>
          </a:stretch>
        </p:blipFill>
        <p:spPr bwMode="auto">
          <a:xfrm>
            <a:off x="6959302" y="1124744"/>
            <a:ext cx="3312368" cy="5188189"/>
          </a:xfrm>
          <a:prstGeom prst="rect">
            <a:avLst/>
          </a:prstGeom>
          <a:noFill/>
          <a:ln w="9525">
            <a:noFill/>
            <a:miter lim="800000"/>
            <a:headEnd/>
            <a:tailEnd/>
          </a:ln>
        </p:spPr>
      </p:pic>
      <p:sp>
        <p:nvSpPr>
          <p:cNvPr id="10" name="Rectangle 9"/>
          <p:cNvSpPr/>
          <p:nvPr/>
        </p:nvSpPr>
        <p:spPr>
          <a:xfrm>
            <a:off x="550590" y="1124744"/>
            <a:ext cx="6092825" cy="4801314"/>
          </a:xfrm>
          <a:prstGeom prst="rect">
            <a:avLst/>
          </a:prstGeom>
        </p:spPr>
        <p:txBody>
          <a:bodyPr>
            <a:spAutoFit/>
          </a:bodyPr>
          <a:lstStyle/>
          <a:p>
            <a:r>
              <a:rPr lang="en-US" dirty="0"/>
              <a:t>CREATE TABLE student (  </a:t>
            </a:r>
          </a:p>
          <a:p>
            <a:r>
              <a:rPr lang="en-US" dirty="0"/>
              <a:t>   ID INT(11) PRIMARY KEY,</a:t>
            </a:r>
          </a:p>
          <a:p>
            <a:r>
              <a:rPr lang="en-US" dirty="0"/>
              <a:t>   firstName VARCHAR(45),</a:t>
            </a:r>
          </a:p>
          <a:p>
            <a:r>
              <a:rPr lang="en-US" dirty="0"/>
              <a:t>   lastName VARCHAR(45),</a:t>
            </a:r>
          </a:p>
          <a:p>
            <a:r>
              <a:rPr lang="en-US" dirty="0"/>
              <a:t>   DoB DATE,</a:t>
            </a:r>
          </a:p>
          <a:p>
            <a:r>
              <a:rPr lang="en-US" dirty="0"/>
              <a:t>   emailID VARCHAR(145)</a:t>
            </a:r>
          </a:p>
          <a:p>
            <a:r>
              <a:rPr lang="en-US" dirty="0"/>
              <a:t> );  </a:t>
            </a:r>
          </a:p>
          <a:p>
            <a:endParaRPr lang="en-US" dirty="0"/>
          </a:p>
          <a:p>
            <a:endParaRPr lang="en-US" dirty="0"/>
          </a:p>
          <a:p>
            <a:endParaRPr lang="en-US" dirty="0"/>
          </a:p>
          <a:p>
            <a:endParaRPr lang="en-US" dirty="0"/>
          </a:p>
          <a:p>
            <a:r>
              <a:rPr lang="en-US" dirty="0"/>
              <a:t>CREATE TABLE student_hobbies (  </a:t>
            </a:r>
          </a:p>
          <a:p>
            <a:r>
              <a:rPr lang="en-US" dirty="0"/>
              <a:t>   ID INT PRIMARY KEY,  </a:t>
            </a:r>
          </a:p>
          <a:p>
            <a:r>
              <a:rPr lang="en-US" dirty="0"/>
              <a:t>   studentID INT,</a:t>
            </a:r>
          </a:p>
          <a:p>
            <a:r>
              <a:rPr lang="en-US" dirty="0"/>
              <a:t>   name VARCHAR(45),</a:t>
            </a:r>
          </a:p>
          <a:p>
            <a:r>
              <a:rPr lang="en-US" dirty="0"/>
              <a:t>   FOREIGN KEY (studentID)   REFERENCES student(ID)</a:t>
            </a:r>
          </a:p>
          <a:p>
            <a:r>
              <a:rPr lang="en-US" dirty="0"/>
              <a:t>);</a:t>
            </a:r>
          </a:p>
        </p:txBody>
      </p:sp>
    </p:spTree>
    <p:extLst>
      <p:ext uri="{BB962C8B-B14F-4D97-AF65-F5344CB8AC3E}">
        <p14:creationId xmlns:p14="http://schemas.microsoft.com/office/powerpoint/2010/main" val="221651253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Foreign Key</a:t>
            </a:r>
          </a:p>
        </p:txBody>
      </p:sp>
      <p:sp>
        <p:nvSpPr>
          <p:cNvPr id="12" name="Rectangle 11"/>
          <p:cNvSpPr/>
          <p:nvPr/>
        </p:nvSpPr>
        <p:spPr>
          <a:xfrm>
            <a:off x="334566" y="3628762"/>
            <a:ext cx="7344816" cy="2154436"/>
          </a:xfrm>
          <a:prstGeom prst="rect">
            <a:avLst/>
          </a:prstGeom>
        </p:spPr>
        <p:txBody>
          <a:bodyPr wrap="square">
            <a:spAutoFit/>
          </a:bodyPr>
          <a:lstStyle/>
          <a:p>
            <a:r>
              <a:rPr lang="en-US" dirty="0">
                <a:latin typeface="Calibri (Body)"/>
                <a:cs typeface="Arial" pitchFamily="34" charset="0"/>
              </a:rPr>
              <a:t>INSERT INTO student_hobbies VALUES (1, 1, 'running');</a:t>
            </a:r>
          </a:p>
          <a:p>
            <a:r>
              <a:rPr lang="en-US" dirty="0">
                <a:latin typeface="Calibri (Body)"/>
                <a:cs typeface="Arial" pitchFamily="34" charset="0"/>
              </a:rPr>
              <a:t>INSERT INTO student_hobbies VALUES (2, 1, 'reading');</a:t>
            </a:r>
          </a:p>
          <a:p>
            <a:r>
              <a:rPr lang="en-US" dirty="0">
                <a:latin typeface="Calibri (Body)"/>
                <a:cs typeface="Arial" pitchFamily="34" charset="0"/>
              </a:rPr>
              <a:t>INSERT INTO student_hobbies VALUES (3, 2, 'football');</a:t>
            </a:r>
          </a:p>
          <a:p>
            <a:r>
              <a:rPr lang="en-US" dirty="0">
                <a:latin typeface="Calibri (Body)"/>
                <a:cs typeface="Arial" pitchFamily="34" charset="0"/>
              </a:rPr>
              <a:t>INSERT INTO student_hobbies VALUES (4, 2, 'running');</a:t>
            </a:r>
          </a:p>
          <a:p>
            <a:r>
              <a:rPr lang="en-US" dirty="0">
                <a:latin typeface="Calibri (Body)"/>
                <a:cs typeface="Arial" pitchFamily="34" charset="0"/>
              </a:rPr>
              <a:t>INSERT INTO student_hobbies VALUES (5, 3, 'watching movies');</a:t>
            </a:r>
          </a:p>
          <a:p>
            <a:r>
              <a:rPr lang="en-US" dirty="0">
                <a:latin typeface="Calibri (Body)"/>
                <a:cs typeface="Arial" pitchFamily="34" charset="0"/>
              </a:rPr>
              <a:t>INSERT INTO student_hobbies VALUES (6, 4, 'gaming');</a:t>
            </a:r>
          </a:p>
          <a:p>
            <a:endParaRPr lang="en-US" sz="800" dirty="0">
              <a:latin typeface="Calibri (Body)"/>
              <a:cs typeface="Arial" pitchFamily="34" charset="0"/>
            </a:endParaRPr>
          </a:p>
          <a:p>
            <a:r>
              <a:rPr lang="en-US" dirty="0">
                <a:latin typeface="Calibri (Body)"/>
                <a:cs typeface="Arial" pitchFamily="34" charset="0"/>
              </a:rPr>
              <a:t>SELECT * FROM student_hobbies;</a:t>
            </a:r>
          </a:p>
        </p:txBody>
      </p:sp>
      <p:pic>
        <p:nvPicPr>
          <p:cNvPr id="2" name="Picture 2"/>
          <p:cNvPicPr>
            <a:picLocks noChangeAspect="1" noChangeArrowheads="1"/>
          </p:cNvPicPr>
          <p:nvPr/>
        </p:nvPicPr>
        <p:blipFill>
          <a:blip r:embed="rId3" cstate="print"/>
          <a:srcRect/>
          <a:stretch>
            <a:fillRect/>
          </a:stretch>
        </p:blipFill>
        <p:spPr bwMode="auto">
          <a:xfrm>
            <a:off x="7751390" y="3645024"/>
            <a:ext cx="4119641" cy="2088232"/>
          </a:xfrm>
          <a:prstGeom prst="rect">
            <a:avLst/>
          </a:prstGeom>
          <a:noFill/>
          <a:ln w="9525">
            <a:noFill/>
            <a:miter lim="800000"/>
            <a:headEnd/>
            <a:tailEnd/>
          </a:ln>
        </p:spPr>
      </p:pic>
      <p:sp>
        <p:nvSpPr>
          <p:cNvPr id="11" name="Rectangle 10"/>
          <p:cNvSpPr/>
          <p:nvPr/>
        </p:nvSpPr>
        <p:spPr>
          <a:xfrm>
            <a:off x="190550" y="908720"/>
            <a:ext cx="11809312" cy="1600438"/>
          </a:xfrm>
          <a:prstGeom prst="rect">
            <a:avLst/>
          </a:prstGeom>
        </p:spPr>
        <p:txBody>
          <a:bodyPr wrap="square">
            <a:spAutoFit/>
          </a:bodyPr>
          <a:lstStyle/>
          <a:p>
            <a:pPr marL="342900" indent="-342900">
              <a:buFont typeface="Arial" pitchFamily="34" charset="0"/>
              <a:buChar char="•"/>
            </a:pPr>
            <a:r>
              <a:rPr lang="en-US" dirty="0">
                <a:latin typeface="Calibri (Body)"/>
                <a:cs typeface="Arial" pitchFamily="34" charset="0"/>
              </a:rPr>
              <a:t>INSERT INTO student VALUES (1, 'ramesh', 'patel', '1999-10-17', 'ramesh.patel@gmail.com');</a:t>
            </a:r>
          </a:p>
          <a:p>
            <a:pPr marL="342900" indent="-342900">
              <a:buFont typeface="Arial" pitchFamily="34" charset="0"/>
              <a:buChar char="•"/>
            </a:pPr>
            <a:r>
              <a:rPr lang="en-US" dirty="0">
                <a:latin typeface="Calibri (Body)"/>
                <a:cs typeface="Arial" pitchFamily="34" charset="0"/>
              </a:rPr>
              <a:t>INSERT INTO student VALUES (2, 'rajesh', 'mehta', '2000-12-20', 'rajesh.mehta@gmail.com');</a:t>
            </a:r>
          </a:p>
          <a:p>
            <a:pPr marL="342900" indent="-342900">
              <a:buFont typeface="Arial" pitchFamily="34" charset="0"/>
              <a:buChar char="•"/>
            </a:pPr>
            <a:r>
              <a:rPr lang="en-US" dirty="0">
                <a:latin typeface="Calibri (Body)"/>
                <a:cs typeface="Arial" pitchFamily="34" charset="0"/>
              </a:rPr>
              <a:t>INSERT INTO student VALUES (3, 'vipul', 'shah', '2001-07-19', 'shahvipul@yahoomail.com');</a:t>
            </a:r>
          </a:p>
          <a:p>
            <a:pPr marL="342900" indent="-342900">
              <a:buFont typeface="Arial" pitchFamily="34" charset="0"/>
              <a:buChar char="•"/>
            </a:pPr>
            <a:r>
              <a:rPr lang="en-US" dirty="0">
                <a:latin typeface="Calibri (Body)"/>
                <a:cs typeface="Arial" pitchFamily="34" charset="0"/>
              </a:rPr>
              <a:t>INSERT INTO student VALUES (4, 'kamlesh', 'kaka', '2002-11-26', 'kamlesh.kaka@gmail.com');</a:t>
            </a:r>
          </a:p>
          <a:p>
            <a:pPr marL="342900" indent="-342900">
              <a:buFont typeface="Arial" pitchFamily="34" charset="0"/>
              <a:buChar char="•"/>
            </a:pPr>
            <a:endParaRPr lang="en-US" sz="800" dirty="0">
              <a:latin typeface="Calibri (Body)"/>
              <a:cs typeface="Arial" pitchFamily="34" charset="0"/>
            </a:endParaRPr>
          </a:p>
          <a:p>
            <a:pPr marL="342900" indent="-342900">
              <a:buFont typeface="Arial" pitchFamily="34" charset="0"/>
              <a:buChar char="•"/>
            </a:pPr>
            <a:r>
              <a:rPr lang="en-US" dirty="0">
                <a:latin typeface="Calibri (Body)"/>
                <a:cs typeface="Arial" pitchFamily="34" charset="0"/>
              </a:rPr>
              <a:t>SELECT * FROM student;</a:t>
            </a:r>
          </a:p>
        </p:txBody>
      </p:sp>
      <p:pic>
        <p:nvPicPr>
          <p:cNvPr id="13" name="Picture 2"/>
          <p:cNvPicPr>
            <a:picLocks noChangeAspect="1" noChangeArrowheads="1"/>
          </p:cNvPicPr>
          <p:nvPr/>
        </p:nvPicPr>
        <p:blipFill>
          <a:blip r:embed="rId4" cstate="print"/>
          <a:srcRect/>
          <a:stretch>
            <a:fillRect/>
          </a:stretch>
        </p:blipFill>
        <p:spPr bwMode="auto">
          <a:xfrm>
            <a:off x="3862958" y="2204864"/>
            <a:ext cx="5181600" cy="1019175"/>
          </a:xfrm>
          <a:prstGeom prst="rect">
            <a:avLst/>
          </a:prstGeom>
          <a:noFill/>
          <a:ln w="9525">
            <a:noFill/>
            <a:miter lim="800000"/>
            <a:headEnd/>
            <a:tailEnd/>
          </a:ln>
        </p:spPr>
      </p:pic>
    </p:spTree>
    <p:extLst>
      <p:ext uri="{BB962C8B-B14F-4D97-AF65-F5344CB8AC3E}">
        <p14:creationId xmlns:p14="http://schemas.microsoft.com/office/powerpoint/2010/main" val="221651253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516488"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(10)</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a:t>Introduction to DML commands</a:t>
            </a:r>
            <a:endParaRPr lang="en-IN" sz="4800" dirty="0">
              <a:latin typeface="Segoe UI Light" panose="020B0502040204020203" pitchFamily="34" charset="0"/>
              <a:cs typeface="Segoe UI Light" panose="020B0502040204020203" pitchFamily="34" charset="0"/>
            </a:endParaRPr>
          </a:p>
        </p:txBody>
      </p:sp>
      <p:sp>
        <p:nvSpPr>
          <p:cNvPr id="11" name="Rectangle 10"/>
          <p:cNvSpPr/>
          <p:nvPr/>
        </p:nvSpPr>
        <p:spPr>
          <a:xfrm>
            <a:off x="406574" y="3284984"/>
            <a:ext cx="11449272" cy="646331"/>
          </a:xfrm>
          <a:prstGeom prst="rect">
            <a:avLst/>
          </a:prstGeom>
        </p:spPr>
        <p:txBody>
          <a:bodyPr wrap="square">
            <a:spAutoFit/>
          </a:bodyPr>
          <a:lstStyle/>
          <a:p>
            <a:r>
              <a:rPr lang="en-US" b="1" dirty="0"/>
              <a:t>DML</a:t>
            </a:r>
            <a:r>
              <a:rPr lang="en-US" dirty="0"/>
              <a:t> stands for Data Manipulation Language. It is a language used for </a:t>
            </a:r>
            <a:r>
              <a:rPr lang="en-US" b="1" dirty="0"/>
              <a:t>selecting</a:t>
            </a:r>
            <a:r>
              <a:rPr lang="en-US" dirty="0"/>
              <a:t>, </a:t>
            </a:r>
            <a:r>
              <a:rPr lang="en-US" b="1" dirty="0"/>
              <a:t>inserting</a:t>
            </a:r>
            <a:r>
              <a:rPr lang="en-US" dirty="0"/>
              <a:t>, </a:t>
            </a:r>
            <a:r>
              <a:rPr lang="en-US" b="1" dirty="0"/>
              <a:t>updating </a:t>
            </a:r>
            <a:r>
              <a:rPr lang="en-US" dirty="0"/>
              <a:t>and </a:t>
            </a:r>
            <a:r>
              <a:rPr lang="en-US" b="1" dirty="0"/>
              <a:t>deleting </a:t>
            </a:r>
            <a:r>
              <a:rPr lang="en-US" dirty="0"/>
              <a:t>data in a tables.</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val="254766492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99428"/>
            <a:ext cx="9281562" cy="369332"/>
          </a:xfrm>
          <a:prstGeom prst="rect">
            <a:avLst/>
          </a:prstGeom>
        </p:spPr>
        <p:txBody>
          <a:bodyPr wrap="square">
            <a:spAutoFit/>
          </a:bodyPr>
          <a:lstStyle/>
          <a:p>
            <a:r>
              <a:rPr lang="en-US" dirty="0"/>
              <a:t>The </a:t>
            </a:r>
            <a:r>
              <a:rPr lang="en-US" b="1" dirty="0"/>
              <a:t>INSERT</a:t>
            </a:r>
            <a:r>
              <a:rPr lang="en-US" dirty="0"/>
              <a:t> </a:t>
            </a:r>
            <a:r>
              <a:rPr lang="en-US" b="1" dirty="0"/>
              <a:t>INTO</a:t>
            </a:r>
            <a:r>
              <a:rPr lang="en-US" dirty="0"/>
              <a:t> s</a:t>
            </a:r>
            <a:r>
              <a:rPr lang="en-US" b="1" dirty="0"/>
              <a:t>tatement</a:t>
            </a:r>
            <a:r>
              <a:rPr lang="en-US" dirty="0"/>
              <a:t> is used to add new rows of data to a table in the database.</a:t>
            </a:r>
            <a:endParaRPr lang="en-IN" dirty="0">
              <a:latin typeface="Palatino Linotype" panose="02040502050505030304" pitchFamily="18" charset="0"/>
              <a:cs typeface="Arial" panose="020B0604020202020204" pitchFamily="34" charset="0"/>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INSERT</a:t>
            </a:r>
          </a:p>
        </p:txBody>
      </p:sp>
      <p:sp>
        <p:nvSpPr>
          <p:cNvPr id="25" name="Rectangle 24"/>
          <p:cNvSpPr/>
          <p:nvPr/>
        </p:nvSpPr>
        <p:spPr>
          <a:xfrm>
            <a:off x="190550" y="1556792"/>
            <a:ext cx="11809312" cy="4093428"/>
          </a:xfrm>
          <a:prstGeom prst="rect">
            <a:avLst/>
          </a:prstGeom>
        </p:spPr>
        <p:txBody>
          <a:bodyPr wrap="square">
            <a:spAutoFit/>
          </a:bodyPr>
          <a:lstStyle/>
          <a:p>
            <a:pPr marL="342900" indent="-342900">
              <a:buFont typeface="Arial" pitchFamily="34" charset="0"/>
              <a:buChar char="•"/>
            </a:pPr>
            <a:r>
              <a:rPr lang="en-US" dirty="0">
                <a:latin typeface="Calibri (Body)"/>
                <a:cs typeface="Arial" pitchFamily="34" charset="0"/>
              </a:rPr>
              <a:t>INSERT INTO student VALUES (1, 'ramesh', 'patel', '1999-10-17', 'ramesh.patel@gmail.com');</a:t>
            </a:r>
          </a:p>
          <a:p>
            <a:pPr marL="342900" indent="-342900">
              <a:buFont typeface="Arial" pitchFamily="34" charset="0"/>
              <a:buChar char="•"/>
            </a:pPr>
            <a:r>
              <a:rPr lang="en-US" dirty="0">
                <a:latin typeface="Calibri (Body)"/>
                <a:cs typeface="Arial" pitchFamily="34" charset="0"/>
              </a:rPr>
              <a:t>INSERT INTO student VALUES (2, 'rajesh', 'mehta', '2000-12-20', 'rajesh.mehta@gmail.com');</a:t>
            </a:r>
          </a:p>
          <a:p>
            <a:pPr marL="342900" indent="-342900">
              <a:buFont typeface="Arial" pitchFamily="34" charset="0"/>
              <a:buChar char="•"/>
            </a:pPr>
            <a:r>
              <a:rPr lang="en-US" dirty="0">
                <a:latin typeface="Calibri (Body)"/>
                <a:cs typeface="Arial" pitchFamily="34" charset="0"/>
              </a:rPr>
              <a:t>INSERT INTO student VALUES (3, 'vipul', 'shah', '2001-07-19', 'shahvipul@yahoomail.com');</a:t>
            </a:r>
          </a:p>
          <a:p>
            <a:pPr marL="342900" indent="-342900">
              <a:buFont typeface="Arial" pitchFamily="34" charset="0"/>
              <a:buChar char="•"/>
            </a:pPr>
            <a:r>
              <a:rPr lang="en-US" dirty="0">
                <a:latin typeface="Calibri (Body)"/>
                <a:cs typeface="Arial" pitchFamily="34" charset="0"/>
              </a:rPr>
              <a:t>INSERT INTO student VALUES (4, 'kamlesh', 'kaka', '2002-11-26', 'kamlesh.kaka@gmail.com');</a:t>
            </a:r>
          </a:p>
          <a:p>
            <a:pPr marL="342900" indent="-342900">
              <a:buFont typeface="Arial" pitchFamily="34" charset="0"/>
              <a:buChar char="•"/>
            </a:pPr>
            <a:endParaRPr lang="en-US" dirty="0">
              <a:latin typeface="Calibri (Body)"/>
              <a:cs typeface="Arial" pitchFamily="34" charset="0"/>
            </a:endParaRPr>
          </a:p>
          <a:p>
            <a:pPr marL="342900" indent="-342900">
              <a:buFont typeface="Arial" pitchFamily="34" charset="0"/>
              <a:buChar char="•"/>
            </a:pPr>
            <a:r>
              <a:rPr lang="en-US" dirty="0">
                <a:latin typeface="Calibri (Body)"/>
                <a:cs typeface="Arial" pitchFamily="34" charset="0"/>
              </a:rPr>
              <a:t>INSERT INTO student VALUES (default, 'ramlal', 'kumar', '2000-11-07', 'ramlal447@gmail.com');</a:t>
            </a:r>
          </a:p>
          <a:p>
            <a:pPr marL="342900" indent="-342900">
              <a:buFont typeface="Arial" pitchFamily="34" charset="0"/>
              <a:buChar char="•"/>
            </a:pPr>
            <a:r>
              <a:rPr lang="en-US" dirty="0">
                <a:latin typeface="Calibri (Body)"/>
                <a:cs typeface="Arial" pitchFamily="34" charset="0"/>
              </a:rPr>
              <a:t>INSERT INTO student VALUES (default, 'raj', 'sharma', '2001-12-20', 'raj1999@gmail.com');</a:t>
            </a:r>
          </a:p>
          <a:p>
            <a:pPr marL="342900" indent="-342900">
              <a:buFont typeface="Arial" pitchFamily="34" charset="0"/>
              <a:buChar char="•"/>
            </a:pPr>
            <a:r>
              <a:rPr lang="en-US" dirty="0">
                <a:latin typeface="Calibri (Body)"/>
                <a:cs typeface="Arial" pitchFamily="34" charset="0"/>
              </a:rPr>
              <a:t>INSERT INTO student VALUES (default, 'bimal', 'verma', '1998-07-19', 'bimal1984@yahoomail.com');</a:t>
            </a:r>
          </a:p>
          <a:p>
            <a:pPr marL="342900" indent="-342900">
              <a:buFont typeface="Arial" pitchFamily="34" charset="0"/>
              <a:buChar char="•"/>
            </a:pPr>
            <a:r>
              <a:rPr lang="en-US" dirty="0">
                <a:latin typeface="Calibri (Body)"/>
                <a:cs typeface="Arial" pitchFamily="34" charset="0"/>
              </a:rPr>
              <a:t>INSERT INTO student VALUES (default, 'kamlesh', 'kumar', '1999-11-26', 'kamlesh1623@gmail.com');</a:t>
            </a:r>
          </a:p>
          <a:p>
            <a:pPr marL="342900" indent="-342900">
              <a:buFont typeface="Arial" pitchFamily="34" charset="0"/>
              <a:buChar char="•"/>
            </a:pPr>
            <a:endParaRPr lang="en-US" dirty="0">
              <a:latin typeface="Calibri (Body)"/>
              <a:cs typeface="Arial" pitchFamily="34" charset="0"/>
            </a:endParaRPr>
          </a:p>
          <a:p>
            <a:pPr marL="342900" indent="-342900">
              <a:buFont typeface="Arial" pitchFamily="34" charset="0"/>
              <a:buChar char="•"/>
            </a:pPr>
            <a:r>
              <a:rPr lang="en-US" dirty="0">
                <a:latin typeface="Calibri (Body)"/>
                <a:cs typeface="Arial" pitchFamily="34" charset="0"/>
              </a:rPr>
              <a:t>INSERT INTO student (ID, firstName, lastName, DoB, emailID) VALUES (9, 'rajesh', 'mehta', '2000-12-20', 'rajesh.mehta@gmail.com');</a:t>
            </a:r>
          </a:p>
          <a:p>
            <a:pPr marL="342900" indent="-342900">
              <a:buFont typeface="Arial" pitchFamily="34" charset="0"/>
              <a:buChar char="•"/>
            </a:pPr>
            <a:r>
              <a:rPr lang="en-US" dirty="0">
                <a:latin typeface="Calibri (Body)"/>
                <a:cs typeface="Arial" pitchFamily="34" charset="0"/>
              </a:rPr>
              <a:t>INSERT INTO student (firstName, lastName, DoB, emailID) VALUES ('raj', 'sharma', '2001-12-20', 'raj1999@gmail.com');</a:t>
            </a:r>
          </a:p>
          <a:p>
            <a:pPr marL="342900" indent="-342900">
              <a:buFont typeface="Arial" pitchFamily="34" charset="0"/>
              <a:buChar char="•"/>
            </a:pPr>
            <a:endParaRPr lang="en-US" sz="800" dirty="0">
              <a:latin typeface="Calibri (Body)"/>
              <a:cs typeface="Arial" pitchFamily="34" charset="0"/>
            </a:endParaRPr>
          </a:p>
        </p:txBody>
      </p:sp>
      <p:sp>
        <p:nvSpPr>
          <p:cNvPr id="36" name="Rectangle 35"/>
          <p:cNvSpPr/>
          <p:nvPr/>
        </p:nvSpPr>
        <p:spPr>
          <a:xfrm>
            <a:off x="11755679" y="0"/>
            <a:ext cx="516488"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(10)</a:t>
            </a:r>
            <a:endParaRPr lang="en-US" dirty="0"/>
          </a:p>
        </p:txBody>
      </p:sp>
    </p:spTree>
    <p:extLst>
      <p:ext uri="{BB962C8B-B14F-4D97-AF65-F5344CB8AC3E}">
        <p14:creationId xmlns:p14="http://schemas.microsoft.com/office/powerpoint/2010/main" val="316675852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SELECT</a:t>
            </a:r>
          </a:p>
        </p:txBody>
      </p:sp>
      <p:sp>
        <p:nvSpPr>
          <p:cNvPr id="19" name="Rectangle 18"/>
          <p:cNvSpPr/>
          <p:nvPr/>
        </p:nvSpPr>
        <p:spPr>
          <a:xfrm>
            <a:off x="694606" y="1907540"/>
            <a:ext cx="11377264" cy="369332"/>
          </a:xfrm>
          <a:prstGeom prst="rect">
            <a:avLst/>
          </a:prstGeom>
        </p:spPr>
        <p:txBody>
          <a:bodyPr wrap="square">
            <a:spAutoFit/>
          </a:bodyPr>
          <a:lstStyle/>
          <a:p>
            <a:pPr marL="342900" indent="-342900">
              <a:buFont typeface="Arial" pitchFamily="34" charset="0"/>
              <a:buChar char="•"/>
            </a:pPr>
            <a:r>
              <a:rPr lang="en-US" dirty="0">
                <a:latin typeface="Calibri (Body)"/>
                <a:cs typeface="Arial" pitchFamily="34" charset="0"/>
              </a:rPr>
              <a:t>SELECT * FROM student;</a:t>
            </a:r>
          </a:p>
        </p:txBody>
      </p:sp>
      <p:sp>
        <p:nvSpPr>
          <p:cNvPr id="14" name="Rectangle 13"/>
          <p:cNvSpPr/>
          <p:nvPr/>
        </p:nvSpPr>
        <p:spPr>
          <a:xfrm>
            <a:off x="11755679" y="0"/>
            <a:ext cx="516488"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(10)</a:t>
            </a: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766614" y="2564904"/>
            <a:ext cx="7920880" cy="2670103"/>
          </a:xfrm>
          <a:prstGeom prst="rect">
            <a:avLst/>
          </a:prstGeom>
          <a:noFill/>
          <a:ln w="9525">
            <a:noFill/>
            <a:miter lim="800000"/>
            <a:headEnd/>
            <a:tailEnd/>
          </a:ln>
        </p:spPr>
      </p:pic>
      <p:sp>
        <p:nvSpPr>
          <p:cNvPr id="20" name="Rectangle 19"/>
          <p:cNvSpPr/>
          <p:nvPr/>
        </p:nvSpPr>
        <p:spPr>
          <a:xfrm>
            <a:off x="358716" y="899428"/>
            <a:ext cx="9336890" cy="646331"/>
          </a:xfrm>
          <a:prstGeom prst="rect">
            <a:avLst/>
          </a:prstGeom>
        </p:spPr>
        <p:txBody>
          <a:bodyPr wrap="square">
            <a:spAutoFit/>
          </a:bodyPr>
          <a:lstStyle/>
          <a:p>
            <a:r>
              <a:rPr lang="en-US" dirty="0"/>
              <a:t>The </a:t>
            </a:r>
            <a:r>
              <a:rPr lang="en-US" b="1" dirty="0"/>
              <a:t>SELECT statement</a:t>
            </a:r>
            <a:r>
              <a:rPr lang="en-US" dirty="0"/>
              <a:t> is used to fetch the data from a database table which returns this data in the form of a result table.</a:t>
            </a:r>
          </a:p>
        </p:txBody>
      </p:sp>
    </p:spTree>
    <p:extLst>
      <p:ext uri="{BB962C8B-B14F-4D97-AF65-F5344CB8AC3E}">
        <p14:creationId xmlns:p14="http://schemas.microsoft.com/office/powerpoint/2010/main" val="2850906017"/>
      </p:ext>
    </p:extLst>
  </p:cSld>
  <p:clrMapOvr>
    <a:masterClrMapping/>
  </p:clrMapOvr>
  <p:transition spd="slow"/>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a:t>UPDATE</a:t>
            </a:r>
          </a:p>
        </p:txBody>
      </p:sp>
      <p:sp>
        <p:nvSpPr>
          <p:cNvPr id="14" name="Rectangle 13"/>
          <p:cNvSpPr/>
          <p:nvPr/>
        </p:nvSpPr>
        <p:spPr>
          <a:xfrm>
            <a:off x="11755679" y="0"/>
            <a:ext cx="516488" cy="369332"/>
          </a:xfrm>
          <a:prstGeom prst="rect">
            <a:avLst/>
          </a:prstGeom>
        </p:spPr>
        <p:txBody>
          <a:bodyPr wrap="none">
            <a:spAutoFit/>
          </a:bodyPr>
          <a:lstStyle/>
          <a:p>
            <a:r>
              <a:rPr lang="en-IN" dirty="0">
                <a:latin typeface="Segoe UI Light" panose="020B0502040204020203" pitchFamily="34" charset="0"/>
                <a:cs typeface="Segoe UI Light" panose="020B0502040204020203" pitchFamily="34" charset="0"/>
              </a:rPr>
              <a:t>(10)</a:t>
            </a:r>
            <a:endParaRPr lang="en-US" dirty="0"/>
          </a:p>
        </p:txBody>
      </p:sp>
      <p:sp>
        <p:nvSpPr>
          <p:cNvPr id="12" name="Rectangle 11"/>
          <p:cNvSpPr/>
          <p:nvPr/>
        </p:nvSpPr>
        <p:spPr>
          <a:xfrm>
            <a:off x="358716" y="899428"/>
            <a:ext cx="9984962" cy="646331"/>
          </a:xfrm>
          <a:prstGeom prst="rect">
            <a:avLst/>
          </a:prstGeom>
        </p:spPr>
        <p:txBody>
          <a:bodyPr wrap="square">
            <a:spAutoFit/>
          </a:bodyPr>
          <a:lstStyle/>
          <a:p>
            <a:r>
              <a:rPr lang="en-US" dirty="0"/>
              <a:t>The </a:t>
            </a:r>
            <a:r>
              <a:rPr lang="en-US" b="1" dirty="0"/>
              <a:t>UPDATE statement </a:t>
            </a:r>
            <a:r>
              <a:rPr lang="en-US" dirty="0"/>
              <a:t>is used to </a:t>
            </a:r>
            <a:r>
              <a:rPr lang="en-US" b="1" dirty="0"/>
              <a:t>update</a:t>
            </a:r>
            <a:r>
              <a:rPr lang="en-US" dirty="0"/>
              <a:t> the data of an existing table in database. We can </a:t>
            </a:r>
            <a:r>
              <a:rPr lang="en-US" b="1" dirty="0"/>
              <a:t>update</a:t>
            </a:r>
            <a:r>
              <a:rPr lang="en-US" dirty="0"/>
              <a:t> single columns as well as multiple columns using </a:t>
            </a:r>
            <a:r>
              <a:rPr lang="en-US" b="1" dirty="0"/>
              <a:t>UPDATE statement</a:t>
            </a:r>
            <a:r>
              <a:rPr lang="en-US" dirty="0"/>
              <a:t> as per our requirement.</a:t>
            </a:r>
          </a:p>
        </p:txBody>
      </p:sp>
      <p:sp>
        <p:nvSpPr>
          <p:cNvPr id="15" name="Rectangle 14"/>
          <p:cNvSpPr/>
          <p:nvPr/>
        </p:nvSpPr>
        <p:spPr>
          <a:xfrm>
            <a:off x="694606" y="1907540"/>
            <a:ext cx="11377264" cy="369332"/>
          </a:xfrm>
          <a:prstGeom prst="rect">
            <a:avLst/>
          </a:prstGeom>
        </p:spPr>
        <p:txBody>
          <a:bodyPr wrap="square">
            <a:spAutoFit/>
          </a:bodyPr>
          <a:lstStyle/>
          <a:p>
            <a:pPr marL="342900" indent="-342900">
              <a:buFont typeface="Arial" pitchFamily="34" charset="0"/>
              <a:buChar char="•"/>
            </a:pPr>
            <a:r>
              <a:rPr lang="en-US" dirty="0">
                <a:latin typeface="Calibri (Body)"/>
                <a:cs typeface="Arial" pitchFamily="34" charset="0"/>
              </a:rPr>
              <a:t>UPDATE student SET ;</a:t>
            </a:r>
          </a:p>
        </p:txBody>
      </p:sp>
    </p:spTree>
    <p:extLst>
      <p:ext uri="{BB962C8B-B14F-4D97-AF65-F5344CB8AC3E}">
        <p14:creationId xmlns:p14="http://schemas.microsoft.com/office/powerpoint/2010/main" val="2850906017"/>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(col1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,col2 </a:t>
            </a:r>
            <a:r>
              <a:rPr lang="en-IN" dirty="0">
                <a:solidFill>
                  <a:srgbClr val="834689"/>
                </a:solidFill>
                <a:latin typeface="Arial" panose="020B0604020202020204" pitchFamily="34" charset="0"/>
                <a:cs typeface="Arial" panose="020B0604020202020204" pitchFamily="34" charset="0"/>
              </a:rPr>
              <a:t>bool</a:t>
            </a:r>
            <a:r>
              <a:rPr lang="en-IN" dirty="0">
                <a:latin typeface="Arial" panose="020B0604020202020204" pitchFamily="34" charset="0"/>
                <a:cs typeface="Arial" panose="020B0604020202020204" pitchFamily="34" charset="0"/>
              </a:rPr>
              <a:t>,  col3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764704"/>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38602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20405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3947378"/>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204050"/>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0879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zerofill auto_increment primary</a:t>
            </a:r>
            <a:r>
              <a:rPr lang="en-IN" dirty="0">
                <a:solidFill>
                  <a:srgbClr val="C0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accent6">
                  <a:lumMod val="50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rahul</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2358018281"/>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3000821"/>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cs typeface="Arial" panose="020B0604020202020204" pitchFamily="34" charset="0"/>
              </a:rPr>
              <a:t>INSERT</a:t>
            </a:r>
            <a:r>
              <a:rPr lang="en-IN" sz="1700" dirty="0">
                <a:latin typeface="Arial" panose="020B0604020202020204" pitchFamily="34" charset="0"/>
                <a:cs typeface="Arial" panose="020B0604020202020204" pitchFamily="34" charset="0"/>
              </a:rPr>
              <a:t> </a:t>
            </a:r>
            <a:r>
              <a:rPr lang="en-IN" sz="1700" dirty="0">
                <a:solidFill>
                  <a:srgbClr val="0077AA"/>
                </a:solidFill>
                <a:latin typeface="Arial" panose="020B0604020202020204" pitchFamily="34" charset="0"/>
                <a:cs typeface="Arial" panose="020B0604020202020204" pitchFamily="34" charset="0"/>
              </a:rPr>
              <a:t>INTO</a:t>
            </a:r>
            <a:r>
              <a:rPr lang="en-IN" sz="1700" dirty="0">
                <a:latin typeface="Arial" panose="020B0604020202020204" pitchFamily="34" charset="0"/>
                <a:cs typeface="Arial" panose="020B0604020202020204" pitchFamily="34" charset="0"/>
              </a:rPr>
              <a:t> users (ID, username, password, email) </a:t>
            </a:r>
            <a:r>
              <a:rPr lang="en-IN" sz="1700" dirty="0">
                <a:solidFill>
                  <a:srgbClr val="0077AA"/>
                </a:solidFill>
                <a:latin typeface="Arial" panose="020B0604020202020204" pitchFamily="34" charset="0"/>
                <a:cs typeface="Arial" panose="020B0604020202020204" pitchFamily="34" charset="0"/>
              </a:rPr>
              <a:t>VALUES</a:t>
            </a:r>
            <a:r>
              <a:rPr lang="en-IN" sz="1700"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sz="1700" dirty="0">
                <a:solidFill>
                  <a:srgbClr val="0077AA"/>
                </a:solidFill>
                <a:latin typeface="Arial" panose="020B0604020202020204" pitchFamily="34" charset="0"/>
                <a:cs typeface="Arial" panose="020B0604020202020204" pitchFamily="34" charset="0"/>
              </a:rPr>
              <a:t>INSERT</a:t>
            </a:r>
            <a:r>
              <a:rPr lang="en-IN" sz="1700" dirty="0">
                <a:latin typeface="Arial" panose="020B0604020202020204" pitchFamily="34" charset="0"/>
                <a:cs typeface="Arial" panose="020B0604020202020204" pitchFamily="34" charset="0"/>
              </a:rPr>
              <a:t> </a:t>
            </a:r>
            <a:r>
              <a:rPr lang="en-IN" sz="1700" dirty="0">
                <a:solidFill>
                  <a:srgbClr val="0077AA"/>
                </a:solidFill>
                <a:latin typeface="Arial" panose="020B0604020202020204" pitchFamily="34" charset="0"/>
                <a:cs typeface="Arial" panose="020B0604020202020204" pitchFamily="34" charset="0"/>
              </a:rPr>
              <a:t>INTO</a:t>
            </a:r>
            <a:r>
              <a:rPr lang="en-IN" sz="1700" dirty="0">
                <a:latin typeface="Arial" panose="020B0604020202020204" pitchFamily="34" charset="0"/>
                <a:cs typeface="Arial" panose="020B0604020202020204" pitchFamily="34" charset="0"/>
              </a:rPr>
              <a:t> users (ID, username, password, email) </a:t>
            </a:r>
            <a:r>
              <a:rPr lang="en-IN" sz="1700" dirty="0">
                <a:solidFill>
                  <a:srgbClr val="0077AA"/>
                </a:solidFill>
                <a:latin typeface="Arial" panose="020B0604020202020204" pitchFamily="34" charset="0"/>
                <a:cs typeface="Arial" panose="020B0604020202020204" pitchFamily="34" charset="0"/>
              </a:rPr>
              <a:t>VALUES</a:t>
            </a:r>
            <a:r>
              <a:rPr lang="en-IN" sz="1700"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sz="1700" dirty="0">
                <a:solidFill>
                  <a:srgbClr val="0077AA"/>
                </a:solidFill>
                <a:latin typeface="Arial" panose="020B0604020202020204" pitchFamily="34" charset="0"/>
                <a:cs typeface="Arial" panose="020B0604020202020204" pitchFamily="34" charset="0"/>
              </a:rPr>
              <a:t>INSERT</a:t>
            </a:r>
            <a:r>
              <a:rPr lang="en-IN" sz="1700" dirty="0">
                <a:latin typeface="Arial" panose="020B0604020202020204" pitchFamily="34" charset="0"/>
                <a:cs typeface="Arial" panose="020B0604020202020204" pitchFamily="34" charset="0"/>
              </a:rPr>
              <a:t> </a:t>
            </a:r>
            <a:r>
              <a:rPr lang="en-IN" sz="1700" dirty="0">
                <a:solidFill>
                  <a:srgbClr val="0077AA"/>
                </a:solidFill>
                <a:latin typeface="Arial" panose="020B0604020202020204" pitchFamily="34" charset="0"/>
                <a:cs typeface="Arial" panose="020B0604020202020204" pitchFamily="34" charset="0"/>
              </a:rPr>
              <a:t>INTO</a:t>
            </a:r>
            <a:r>
              <a:rPr lang="en-IN" sz="1700" dirty="0">
                <a:latin typeface="Arial" panose="020B0604020202020204" pitchFamily="34" charset="0"/>
                <a:cs typeface="Arial" panose="020B0604020202020204" pitchFamily="34" charset="0"/>
              </a:rPr>
              <a:t> users (ID, username, password, email) </a:t>
            </a:r>
            <a:r>
              <a:rPr lang="en-IN" sz="1700" dirty="0">
                <a:solidFill>
                  <a:srgbClr val="0077AA"/>
                </a:solidFill>
                <a:latin typeface="Arial" panose="020B0604020202020204" pitchFamily="34" charset="0"/>
                <a:cs typeface="Arial" panose="020B0604020202020204" pitchFamily="34" charset="0"/>
              </a:rPr>
              <a:t>VALUES</a:t>
            </a:r>
            <a:r>
              <a:rPr lang="en-IN" sz="1700"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sz="1700" dirty="0">
                <a:solidFill>
                  <a:srgbClr val="0077AA"/>
                </a:solidFill>
                <a:latin typeface="Arial" panose="020B0604020202020204" pitchFamily="34" charset="0"/>
                <a:cs typeface="Arial" panose="020B0604020202020204" pitchFamily="34" charset="0"/>
              </a:rPr>
              <a:t>INSERT</a:t>
            </a:r>
            <a:r>
              <a:rPr lang="en-IN" sz="1700" dirty="0">
                <a:latin typeface="Arial" panose="020B0604020202020204" pitchFamily="34" charset="0"/>
                <a:cs typeface="Arial" panose="020B0604020202020204" pitchFamily="34" charset="0"/>
              </a:rPr>
              <a:t> </a:t>
            </a:r>
            <a:r>
              <a:rPr lang="en-IN" sz="1700" dirty="0">
                <a:solidFill>
                  <a:srgbClr val="0077AA"/>
                </a:solidFill>
                <a:latin typeface="Arial" panose="020B0604020202020204" pitchFamily="34" charset="0"/>
                <a:cs typeface="Arial" panose="020B0604020202020204" pitchFamily="34" charset="0"/>
              </a:rPr>
              <a:t>INTO</a:t>
            </a:r>
            <a:r>
              <a:rPr lang="en-IN" sz="1700" dirty="0">
                <a:latin typeface="Arial" panose="020B0604020202020204" pitchFamily="34" charset="0"/>
                <a:cs typeface="Arial" panose="020B0604020202020204" pitchFamily="34" charset="0"/>
              </a:rPr>
              <a:t> users (ID, username, password, email) </a:t>
            </a:r>
            <a:r>
              <a:rPr lang="en-IN" sz="1700" dirty="0">
                <a:solidFill>
                  <a:srgbClr val="0077AA"/>
                </a:solidFill>
                <a:latin typeface="Arial" panose="020B0604020202020204" pitchFamily="34" charset="0"/>
                <a:cs typeface="Arial" panose="020B0604020202020204" pitchFamily="34" charset="0"/>
              </a:rPr>
              <a:t>VALUES</a:t>
            </a:r>
            <a:r>
              <a:rPr lang="en-IN" sz="1700"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sz="1700" dirty="0">
                <a:solidFill>
                  <a:srgbClr val="0077AA"/>
                </a:solidFill>
                <a:latin typeface="Arial" panose="020B0604020202020204" pitchFamily="34" charset="0"/>
                <a:cs typeface="Arial" panose="020B0604020202020204" pitchFamily="34" charset="0"/>
              </a:rPr>
              <a:t>INSERT</a:t>
            </a:r>
            <a:r>
              <a:rPr lang="en-IN" sz="1700" dirty="0">
                <a:latin typeface="Arial" panose="020B0604020202020204" pitchFamily="34" charset="0"/>
                <a:cs typeface="Arial" panose="020B0604020202020204" pitchFamily="34" charset="0"/>
              </a:rPr>
              <a:t> </a:t>
            </a:r>
            <a:r>
              <a:rPr lang="en-IN" sz="1700" dirty="0">
                <a:solidFill>
                  <a:srgbClr val="0077AA"/>
                </a:solidFill>
                <a:latin typeface="Arial" panose="020B0604020202020204" pitchFamily="34" charset="0"/>
                <a:cs typeface="Arial" panose="020B0604020202020204" pitchFamily="34" charset="0"/>
              </a:rPr>
              <a:t>INTO</a:t>
            </a:r>
            <a:r>
              <a:rPr lang="en-IN" sz="1700" dirty="0">
                <a:latin typeface="Arial" panose="020B0604020202020204" pitchFamily="34" charset="0"/>
                <a:cs typeface="Arial" panose="020B0604020202020204" pitchFamily="34" charset="0"/>
              </a:rPr>
              <a:t> users (ID, username, password, email) </a:t>
            </a:r>
            <a:r>
              <a:rPr lang="en-IN" sz="1700" dirty="0">
                <a:solidFill>
                  <a:srgbClr val="0077AA"/>
                </a:solidFill>
                <a:latin typeface="Arial" panose="020B0604020202020204" pitchFamily="34" charset="0"/>
                <a:cs typeface="Arial" panose="020B0604020202020204" pitchFamily="34" charset="0"/>
              </a:rPr>
              <a:t>VALUES</a:t>
            </a:r>
            <a:r>
              <a:rPr lang="en-IN" sz="1700"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sz="1700" dirty="0">
                <a:solidFill>
                  <a:srgbClr val="0077AA"/>
                </a:solidFill>
                <a:latin typeface="Arial" panose="020B0604020202020204" pitchFamily="34" charset="0"/>
                <a:cs typeface="Arial" panose="020B0604020202020204" pitchFamily="34" charset="0"/>
              </a:rPr>
              <a:t>INSERT</a:t>
            </a:r>
            <a:r>
              <a:rPr lang="en-IN" sz="1700" dirty="0">
                <a:latin typeface="Arial" panose="020B0604020202020204" pitchFamily="34" charset="0"/>
                <a:cs typeface="Arial" panose="020B0604020202020204" pitchFamily="34" charset="0"/>
              </a:rPr>
              <a:t> </a:t>
            </a:r>
            <a:r>
              <a:rPr lang="en-IN" sz="1700" dirty="0">
                <a:solidFill>
                  <a:srgbClr val="0077AA"/>
                </a:solidFill>
                <a:latin typeface="Arial" panose="020B0604020202020204" pitchFamily="34" charset="0"/>
                <a:cs typeface="Arial" panose="020B0604020202020204" pitchFamily="34" charset="0"/>
              </a:rPr>
              <a:t>INTO</a:t>
            </a:r>
            <a:r>
              <a:rPr lang="en-IN" sz="1700" dirty="0">
                <a:latin typeface="Arial" panose="020B0604020202020204" pitchFamily="34" charset="0"/>
                <a:cs typeface="Arial" panose="020B0604020202020204" pitchFamily="34" charset="0"/>
              </a:rPr>
              <a:t> users (ID, username, password, email) </a:t>
            </a:r>
            <a:r>
              <a:rPr lang="en-IN" sz="1700" dirty="0">
                <a:solidFill>
                  <a:srgbClr val="0077AA"/>
                </a:solidFill>
                <a:latin typeface="Arial" panose="020B0604020202020204" pitchFamily="34" charset="0"/>
                <a:cs typeface="Arial" panose="020B0604020202020204" pitchFamily="34" charset="0"/>
              </a:rPr>
              <a:t>VALUES</a:t>
            </a:r>
            <a:r>
              <a:rPr lang="en-IN" sz="1700" dirty="0">
                <a:latin typeface="Arial" panose="020B0604020202020204" pitchFamily="34" charset="0"/>
                <a:cs typeface="Arial" panose="020B0604020202020204" pitchFamily="34" charset="0"/>
              </a:rPr>
              <a:t> (6, 'rajan', 'abn667', 'rajan.gmail.com');</a:t>
            </a:r>
          </a:p>
          <a:p>
            <a:endParaRPr lang="en-IN" sz="1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cs typeface="Arial" panose="020B0604020202020204" pitchFamily="34" charset="0"/>
              </a:rPr>
              <a:t>INSERT</a:t>
            </a:r>
            <a:r>
              <a:rPr lang="en-IN" sz="1700" dirty="0">
                <a:latin typeface="Arial" panose="020B0604020202020204" pitchFamily="34" charset="0"/>
                <a:cs typeface="Arial" panose="020B0604020202020204" pitchFamily="34" charset="0"/>
              </a:rPr>
              <a:t> </a:t>
            </a:r>
            <a:r>
              <a:rPr lang="en-IN" sz="1700" dirty="0">
                <a:solidFill>
                  <a:srgbClr val="0077AA"/>
                </a:solidFill>
                <a:latin typeface="Arial" panose="020B0604020202020204" pitchFamily="34" charset="0"/>
                <a:cs typeface="Arial" panose="020B0604020202020204" pitchFamily="34" charset="0"/>
              </a:rPr>
              <a:t>INTO</a:t>
            </a:r>
            <a:r>
              <a:rPr lang="en-IN" sz="1700" dirty="0">
                <a:latin typeface="Arial" panose="020B0604020202020204" pitchFamily="34" charset="0"/>
                <a:cs typeface="Arial" panose="020B0604020202020204" pitchFamily="34" charset="0"/>
              </a:rPr>
              <a:t> users (ID, username, password, email) </a:t>
            </a:r>
            <a:r>
              <a:rPr lang="en-IN" sz="1700" dirty="0">
                <a:solidFill>
                  <a:srgbClr val="0077AA"/>
                </a:solidFill>
                <a:latin typeface="Arial" panose="020B0604020202020204" pitchFamily="34" charset="0"/>
                <a:cs typeface="Arial" panose="020B0604020202020204" pitchFamily="34" charset="0"/>
              </a:rPr>
              <a:t>VALUES</a:t>
            </a:r>
            <a:r>
              <a:rPr lang="en-IN" sz="1700" dirty="0">
                <a:latin typeface="Arial" panose="020B0604020202020204" pitchFamily="34" charset="0"/>
                <a:cs typeface="Arial" panose="020B0604020202020204" pitchFamily="34" charset="0"/>
              </a:rPr>
              <a:t> (6, 'amit', 'ramesh556', 'amit2020.gmail.com’); 	  </a:t>
            </a:r>
            <a:r>
              <a:rPr lang="en-IN" dirty="0">
                <a:solidFill>
                  <a:srgbClr val="92D050"/>
                </a:solidFill>
                <a:latin typeface="Arial" panose="020B0604020202020204" pitchFamily="34" charset="0"/>
                <a:cs typeface="Arial" panose="020B0604020202020204" pitchFamily="34" charset="0"/>
              </a:rPr>
              <a:t># error</a:t>
            </a:r>
            <a:endParaRPr lang="en-IN" sz="1700" dirty="0">
              <a:solidFill>
                <a:srgbClr val="92D05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cs typeface="Arial" panose="020B0604020202020204" pitchFamily="34" charset="0"/>
              </a:rPr>
              <a:t>INSERT</a:t>
            </a:r>
            <a:r>
              <a:rPr lang="en-IN" sz="1700" dirty="0">
                <a:latin typeface="Arial" panose="020B0604020202020204" pitchFamily="34" charset="0"/>
                <a:cs typeface="Arial" panose="020B0604020202020204" pitchFamily="34" charset="0"/>
              </a:rPr>
              <a:t> </a:t>
            </a:r>
            <a:r>
              <a:rPr lang="en-IN" sz="1700" dirty="0">
                <a:solidFill>
                  <a:srgbClr val="0077AA"/>
                </a:solidFill>
                <a:latin typeface="Arial" panose="020B0604020202020204" pitchFamily="34" charset="0"/>
                <a:cs typeface="Arial" panose="020B0604020202020204" pitchFamily="34" charset="0"/>
              </a:rPr>
              <a:t>INTO</a:t>
            </a:r>
            <a:r>
              <a:rPr lang="en-IN" sz="1700" dirty="0">
                <a:latin typeface="Arial" panose="020B0604020202020204" pitchFamily="34" charset="0"/>
                <a:cs typeface="Arial" panose="020B0604020202020204" pitchFamily="34" charset="0"/>
              </a:rPr>
              <a:t> users (ID, username, password, email) </a:t>
            </a:r>
            <a:r>
              <a:rPr lang="en-IN" sz="1700" dirty="0">
                <a:solidFill>
                  <a:srgbClr val="0077AA"/>
                </a:solidFill>
                <a:latin typeface="Arial" panose="020B0604020202020204" pitchFamily="34" charset="0"/>
                <a:cs typeface="Arial" panose="020B0604020202020204" pitchFamily="34" charset="0"/>
              </a:rPr>
              <a:t>VALUES</a:t>
            </a:r>
            <a:r>
              <a:rPr lang="en-IN" sz="1700" dirty="0">
                <a:latin typeface="Arial" panose="020B0604020202020204" pitchFamily="34" charset="0"/>
                <a:cs typeface="Arial" panose="020B0604020202020204" pitchFamily="34" charset="0"/>
              </a:rPr>
              <a:t> (NULL, 'rajan', 'ranaj123', 'rajan447.gmail.com’);  </a:t>
            </a:r>
            <a:r>
              <a:rPr lang="en-IN" dirty="0">
                <a:solidFill>
                  <a:srgbClr val="92D050"/>
                </a:solidFill>
                <a:latin typeface="Arial" panose="020B0604020202020204" pitchFamily="34" charset="0"/>
                <a:cs typeface="Arial" panose="020B0604020202020204" pitchFamily="34" charset="0"/>
              </a:rPr>
              <a:t># error</a:t>
            </a:r>
            <a:endParaRPr lang="en-IN" sz="1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cs typeface="Arial" panose="020B0604020202020204" pitchFamily="34" charset="0"/>
              </a:rPr>
              <a:t>SELECT</a:t>
            </a:r>
            <a:r>
              <a:rPr lang="en-IN" sz="1700" dirty="0">
                <a:latin typeface="Arial" panose="020B0604020202020204" pitchFamily="34" charset="0"/>
                <a:cs typeface="Arial" panose="020B0604020202020204" pitchFamily="34" charset="0"/>
              </a:rPr>
              <a:t> * </a:t>
            </a:r>
            <a:r>
              <a:rPr lang="en-IN" sz="1700" dirty="0">
                <a:solidFill>
                  <a:srgbClr val="0077AA"/>
                </a:solidFill>
                <a:latin typeface="Arial" panose="020B0604020202020204" pitchFamily="34" charset="0"/>
                <a:cs typeface="Arial" panose="020B0604020202020204" pitchFamily="34" charset="0"/>
              </a:rPr>
              <a:t>FROM</a:t>
            </a:r>
            <a:r>
              <a:rPr lang="en-IN" sz="1700"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bg1">
                    <a:lumMod val="65000"/>
                  </a:schemeClr>
                </a:solidFill>
                <a:latin typeface="Arial" panose="020B0604020202020204" pitchFamily="34" charset="0"/>
                <a:cs typeface="Arial" panose="020B0604020202020204" pitchFamily="34" charset="0"/>
              </a:rPr>
              <a:t> </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constraint</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pk_user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06524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51681</TotalTime>
  <Words>62881</Words>
  <Application>Microsoft Office PowerPoint</Application>
  <PresentationFormat>Custom</PresentationFormat>
  <Paragraphs>7481</Paragraphs>
  <Slides>686</Slides>
  <Notes>30</Notes>
  <HiddenSlides>76</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686</vt:i4>
      </vt:variant>
    </vt:vector>
  </HeadingPairs>
  <TitlesOfParts>
    <vt:vector size="717" baseType="lpstr">
      <vt:lpstr>SimSun</vt:lpstr>
      <vt:lpstr>-apple-system</vt:lpstr>
      <vt:lpstr>Arial</vt:lpstr>
      <vt:lpstr>Arial</vt:lpstr>
      <vt:lpstr>Calibri</vt:lpstr>
      <vt:lpstr>Calibri (Body)</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2987</cp:revision>
  <dcterms:created xsi:type="dcterms:W3CDTF">2019-04-24T09:11:59Z</dcterms:created>
  <dcterms:modified xsi:type="dcterms:W3CDTF">2020-10-08T03:12:43Z</dcterms:modified>
</cp:coreProperties>
</file>